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5" r:id="rId11"/>
    <p:sldId id="283" r:id="rId12"/>
    <p:sldId id="284" r:id="rId13"/>
    <p:sldId id="286" r:id="rId14"/>
    <p:sldId id="312" r:id="rId15"/>
    <p:sldId id="265" r:id="rId16"/>
    <p:sldId id="291" r:id="rId17"/>
    <p:sldId id="292" r:id="rId18"/>
    <p:sldId id="293" r:id="rId19"/>
    <p:sldId id="294" r:id="rId20"/>
    <p:sldId id="296" r:id="rId21"/>
    <p:sldId id="297" r:id="rId22"/>
    <p:sldId id="298" r:id="rId23"/>
    <p:sldId id="300" r:id="rId24"/>
    <p:sldId id="301" r:id="rId25"/>
    <p:sldId id="302" r:id="rId26"/>
    <p:sldId id="314" r:id="rId27"/>
    <p:sldId id="303" r:id="rId28"/>
    <p:sldId id="304" r:id="rId29"/>
    <p:sldId id="306" r:id="rId30"/>
    <p:sldId id="313" r:id="rId31"/>
    <p:sldId id="307" r:id="rId32"/>
    <p:sldId id="308" r:id="rId33"/>
    <p:sldId id="315" r:id="rId34"/>
    <p:sldId id="316" r:id="rId35"/>
    <p:sldId id="317" r:id="rId36"/>
    <p:sldId id="310" r:id="rId37"/>
    <p:sldId id="311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план</c:v>
                </c:pt>
              </c:strCache>
            </c:strRef>
          </c:tx>
          <c:dLbls>
            <c:dLbl>
              <c:idx val="0"/>
              <c:layout>
                <c:manualLayout>
                  <c:x val="-2.9867461376316211E-3"/>
                  <c:y val="0.34722222222222415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584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2055555555555555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829502.6</c:v>
                </c:pt>
                <c:pt idx="1">
                  <c:v>918693.3</c:v>
                </c:pt>
                <c:pt idx="2">
                  <c:v>-89190.7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отчет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795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158"/>
                </c:manualLayout>
              </c:layout>
              <c:showVal val="1"/>
            </c:dLbl>
            <c:dLbl>
              <c:idx val="2"/>
              <c:layout>
                <c:manualLayout>
                  <c:x val="-5.9734922752632414E-3"/>
                  <c:y val="0.20555577427821517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842013.9</c:v>
                </c:pt>
                <c:pt idx="1">
                  <c:v>891987.5</c:v>
                </c:pt>
                <c:pt idx="2">
                  <c:v>-49973.599999999999</c:v>
                </c:pt>
              </c:numCache>
            </c:numRef>
          </c:val>
        </c:ser>
        <c:axId val="94986240"/>
        <c:axId val="94987776"/>
      </c:barChart>
      <c:catAx>
        <c:axId val="94986240"/>
        <c:scaling>
          <c:orientation val="minMax"/>
        </c:scaling>
        <c:axPos val="b"/>
        <c:tickLblPos val="nextTo"/>
        <c:crossAx val="94987776"/>
        <c:crosses val="autoZero"/>
        <c:auto val="1"/>
        <c:lblAlgn val="ctr"/>
        <c:lblOffset val="100"/>
      </c:catAx>
      <c:valAx>
        <c:axId val="9498777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49862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план</c:v>
                </c:pt>
              </c:strCache>
            </c:strRef>
          </c:tx>
          <c:dLbls>
            <c:dLbl>
              <c:idx val="0"/>
              <c:layout>
                <c:manualLayout>
                  <c:x val="-2.9867461376316142E-3"/>
                  <c:y val="0.3472222222222223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59"/>
                </c:manualLayout>
              </c:layout>
              <c:showVal val="1"/>
            </c:dLbl>
            <c:dLbl>
              <c:idx val="2"/>
              <c:layout>
                <c:manualLayout>
                  <c:x val="1.493373068815808E-3"/>
                  <c:y val="0.18888932633420821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564564.6</c:v>
                </c:pt>
                <c:pt idx="1">
                  <c:v>586236.69999999995</c:v>
                </c:pt>
                <c:pt idx="2">
                  <c:v>-21672.1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отчет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7964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169"/>
                </c:manualLayout>
              </c:layout>
              <c:showVal val="1"/>
            </c:dLbl>
            <c:dLbl>
              <c:idx val="2"/>
              <c:layout>
                <c:manualLayout>
                  <c:x val="-1.493373068815808E-3"/>
                  <c:y val="0.18333377077865268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567842.30000000005</c:v>
                </c:pt>
                <c:pt idx="1">
                  <c:v>574313.9</c:v>
                </c:pt>
                <c:pt idx="2">
                  <c:v>-6471.6</c:v>
                </c:pt>
              </c:numCache>
            </c:numRef>
          </c:val>
        </c:ser>
        <c:axId val="67369600"/>
        <c:axId val="96555392"/>
      </c:barChart>
      <c:catAx>
        <c:axId val="67369600"/>
        <c:scaling>
          <c:orientation val="minMax"/>
        </c:scaling>
        <c:axPos val="b"/>
        <c:tickLblPos val="nextTo"/>
        <c:crossAx val="96555392"/>
        <c:crosses val="autoZero"/>
        <c:auto val="1"/>
        <c:lblAlgn val="ctr"/>
        <c:lblOffset val="100"/>
      </c:catAx>
      <c:valAx>
        <c:axId val="9655539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7369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E1959E-F8BB-4E34-BA32-C91E250E499F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D46B5DA3-AFCF-4609-82DB-17F5B829CFA1}" type="presOf" srcId="{50FA5AD2-D2D2-469B-8162-610FF38BDF1F}" destId="{0E5153C4-F0CE-4B16-BA55-CEE538B4844A}" srcOrd="0" destOrd="0" presId="urn:microsoft.com/office/officeart/2005/8/layout/radial2"/>
    <dgm:cxn modelId="{24332D7E-BE0A-437A-9646-5CA4C60DE57B}" type="presOf" srcId="{5A0963FB-950C-4091-9FC2-0F4792918F62}" destId="{E891220D-584C-4326-A0D5-609DAE4B40F9}" srcOrd="0" destOrd="0" presId="urn:microsoft.com/office/officeart/2005/8/layout/radial2"/>
    <dgm:cxn modelId="{EE090639-6D90-4B05-B53F-252925ABF402}" type="presOf" srcId="{5996F7BC-44CC-44B1-9836-F91A6627D88D}" destId="{CEDF3607-7028-4830-A8A3-B241EB6A890B}" srcOrd="0" destOrd="0" presId="urn:microsoft.com/office/officeart/2005/8/layout/radial2"/>
    <dgm:cxn modelId="{625DA445-3FDF-491E-85AF-17345BC7C4E9}" type="presOf" srcId="{209A35D1-0267-42C2-AED0-8DCBE378A85F}" destId="{5698A1E3-05BF-4AB2-A784-A84AE51ADE16}" srcOrd="0" destOrd="0" presId="urn:microsoft.com/office/officeart/2005/8/layout/radial2"/>
    <dgm:cxn modelId="{949D574C-0851-41D1-91C6-0B0BE61ED9B2}" type="presOf" srcId="{CC3AF6BA-E93F-462F-AEDF-DB0D6FEFB0A3}" destId="{9ACA4F12-2313-42CC-8898-A3EC99BFD134}" srcOrd="0" destOrd="0" presId="urn:microsoft.com/office/officeart/2005/8/layout/radial2"/>
    <dgm:cxn modelId="{FF99B97B-8504-4CEA-BF5E-8B3028169A7F}" type="presOf" srcId="{ED0E634A-629C-4C3E-B60C-4D52FED4EA17}" destId="{3F3DB913-9535-41CB-B066-F4FCC87F7A0A}" srcOrd="0" destOrd="0" presId="urn:microsoft.com/office/officeart/2005/8/layout/radial2"/>
    <dgm:cxn modelId="{11B4AEE1-2C53-47D7-B54E-C58C02DB553B}" type="presParOf" srcId="{9ACA4F12-2313-42CC-8898-A3EC99BFD134}" destId="{0FB6B7E2-4CDF-4212-9401-DC315956821E}" srcOrd="0" destOrd="0" presId="urn:microsoft.com/office/officeart/2005/8/layout/radial2"/>
    <dgm:cxn modelId="{E4CA1BA1-77A4-49C0-8437-4BAF4DFFF953}" type="presParOf" srcId="{0FB6B7E2-4CDF-4212-9401-DC315956821E}" destId="{44FAE901-9636-4F92-A90A-975CABC2BF70}" srcOrd="0" destOrd="0" presId="urn:microsoft.com/office/officeart/2005/8/layout/radial2"/>
    <dgm:cxn modelId="{B19E5491-8E48-4CDF-B09E-B481515014A4}" type="presParOf" srcId="{44FAE901-9636-4F92-A90A-975CABC2BF70}" destId="{50803CA1-9674-4892-B4E7-5D4EE93F4F49}" srcOrd="0" destOrd="0" presId="urn:microsoft.com/office/officeart/2005/8/layout/radial2"/>
    <dgm:cxn modelId="{5174A1C4-10DA-4E48-B40B-03535E78A5F2}" type="presParOf" srcId="{44FAE901-9636-4F92-A90A-975CABC2BF70}" destId="{4DD04CA9-AB15-4068-A1BE-071B30FF6160}" srcOrd="1" destOrd="0" presId="urn:microsoft.com/office/officeart/2005/8/layout/radial2"/>
    <dgm:cxn modelId="{312CC0C8-AC16-43E8-9D8D-1082927453BF}" type="presParOf" srcId="{0FB6B7E2-4CDF-4212-9401-DC315956821E}" destId="{CEDF3607-7028-4830-A8A3-B241EB6A890B}" srcOrd="1" destOrd="0" presId="urn:microsoft.com/office/officeart/2005/8/layout/radial2"/>
    <dgm:cxn modelId="{563BEE67-F860-4DC0-8AA9-A0695636A551}" type="presParOf" srcId="{0FB6B7E2-4CDF-4212-9401-DC315956821E}" destId="{1EE8E450-1231-4159-8A3F-02145AD750F7}" srcOrd="2" destOrd="0" presId="urn:microsoft.com/office/officeart/2005/8/layout/radial2"/>
    <dgm:cxn modelId="{42B07BCB-1591-45D5-88B3-8965AD00C297}" type="presParOf" srcId="{1EE8E450-1231-4159-8A3F-02145AD750F7}" destId="{5698A1E3-05BF-4AB2-A784-A84AE51ADE16}" srcOrd="0" destOrd="0" presId="urn:microsoft.com/office/officeart/2005/8/layout/radial2"/>
    <dgm:cxn modelId="{21D8116B-6330-4331-B6B2-F670A37E61FE}" type="presParOf" srcId="{1EE8E450-1231-4159-8A3F-02145AD750F7}" destId="{E026FF47-A923-48B0-AF52-3A405E0BEF2C}" srcOrd="1" destOrd="0" presId="urn:microsoft.com/office/officeart/2005/8/layout/radial2"/>
    <dgm:cxn modelId="{83BFF351-C348-4C84-889B-391267D6BABD}" type="presParOf" srcId="{0FB6B7E2-4CDF-4212-9401-DC315956821E}" destId="{3F3DB913-9535-41CB-B066-F4FCC87F7A0A}" srcOrd="3" destOrd="0" presId="urn:microsoft.com/office/officeart/2005/8/layout/radial2"/>
    <dgm:cxn modelId="{B186D32D-4B3F-455C-A07C-C0EA9E5F5A5D}" type="presParOf" srcId="{0FB6B7E2-4CDF-4212-9401-DC315956821E}" destId="{9267CFD2-F997-44CA-B8E7-EB8A39FD34F0}" srcOrd="4" destOrd="0" presId="urn:microsoft.com/office/officeart/2005/8/layout/radial2"/>
    <dgm:cxn modelId="{31409C2A-F1FF-4B08-8ABB-F31C911DCA8A}" type="presParOf" srcId="{9267CFD2-F997-44CA-B8E7-EB8A39FD34F0}" destId="{0E5153C4-F0CE-4B16-BA55-CEE538B4844A}" srcOrd="0" destOrd="0" presId="urn:microsoft.com/office/officeart/2005/8/layout/radial2"/>
    <dgm:cxn modelId="{958CC4DF-1F54-4FFD-80C8-9611E066120C}" type="presParOf" srcId="{9267CFD2-F997-44CA-B8E7-EB8A39FD34F0}" destId="{782CA62D-6DDF-45BB-876E-0EA416E0648D}" srcOrd="1" destOrd="0" presId="urn:microsoft.com/office/officeart/2005/8/layout/radial2"/>
    <dgm:cxn modelId="{B4E8A78A-495C-4183-A9FF-946448B2502F}" type="presParOf" srcId="{0FB6B7E2-4CDF-4212-9401-DC315956821E}" destId="{E891220D-584C-4326-A0D5-609DAE4B40F9}" srcOrd="5" destOrd="0" presId="urn:microsoft.com/office/officeart/2005/8/layout/radial2"/>
    <dgm:cxn modelId="{45D12EA0-371B-4BDD-B60C-765F954289F4}" type="presParOf" srcId="{0FB6B7E2-4CDF-4212-9401-DC315956821E}" destId="{89039FE4-D1BE-49D8-B8EF-E26277EC54D0}" srcOrd="6" destOrd="0" presId="urn:microsoft.com/office/officeart/2005/8/layout/radial2"/>
    <dgm:cxn modelId="{C39F04E9-8385-4239-B720-75726F501775}" type="presParOf" srcId="{89039FE4-D1BE-49D8-B8EF-E26277EC54D0}" destId="{9C2339E5-DAC3-47B8-BD59-EC7C88054F3F}" srcOrd="0" destOrd="0" presId="urn:microsoft.com/office/officeart/2005/8/layout/radial2"/>
    <dgm:cxn modelId="{C6049222-AF3D-4309-B659-74BC568BDAF7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826BB414-CEC9-4143-B16D-D8978313AD36}" type="presOf" srcId="{57204A41-5935-4FDF-B445-4EA1B61DC82E}" destId="{6A2C6E86-6FAF-47BD-88EE-8C88E322BA0A}" srcOrd="0" destOrd="0" presId="urn:microsoft.com/office/officeart/2005/8/layout/hierarchy1"/>
    <dgm:cxn modelId="{D022C5CD-4E62-43F7-BDE9-FE725A6CAE03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5A67A664-1347-49AB-B0DF-0C1430D40E53}" type="presOf" srcId="{F3B5942A-C60A-4215-8CB3-B503BA0BF393}" destId="{2B2DBC2A-9B6B-4C6B-9B95-0DC5706B6AE4}" srcOrd="0" destOrd="0" presId="urn:microsoft.com/office/officeart/2005/8/layout/hierarchy1"/>
    <dgm:cxn modelId="{389D77BA-67D3-487D-A04B-391AAB0DE3FB}" type="presOf" srcId="{5AF09B0C-4F6A-4E77-856F-D2D4FDB1ACB7}" destId="{C6B8769C-7553-413D-8898-D3DCFCC0496B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880BAF2E-2850-47C3-8FB6-5A82BF0EF0F5}" type="presOf" srcId="{E2D24A1D-60D6-4BD1-B01C-50C8ABDF494E}" destId="{E507CC60-F0AD-44E8-BADF-8E6E37479FF5}" srcOrd="0" destOrd="0" presId="urn:microsoft.com/office/officeart/2005/8/layout/hierarchy1"/>
    <dgm:cxn modelId="{A24D67BE-4BA0-4806-955D-BC5BF987C54D}" type="presOf" srcId="{FC83E824-FE22-4A9D-A38E-0DAB55C45A6E}" destId="{8B174C80-565A-4BEF-BDB9-E742B79BD727}" srcOrd="0" destOrd="0" presId="urn:microsoft.com/office/officeart/2005/8/layout/hierarchy1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DA6465D8-EF6F-44D3-8294-6C58F8A1CDE6}" type="presOf" srcId="{6D2D946E-4F5A-4E0E-A310-4A981FE66C7D}" destId="{845DD1A9-A77A-4F23-8745-739D82BA73A9}" srcOrd="0" destOrd="0" presId="urn:microsoft.com/office/officeart/2005/8/layout/hierarchy1"/>
    <dgm:cxn modelId="{626DC19A-B807-4C64-BD51-8489E78E3CF2}" type="presOf" srcId="{EE161401-FE1E-426B-97BE-D782D904655F}" destId="{FA1ABF17-53B0-4680-8BF2-0182789CD044}" srcOrd="0" destOrd="0" presId="urn:microsoft.com/office/officeart/2005/8/layout/hierarchy1"/>
    <dgm:cxn modelId="{788F196F-440B-465F-B093-E4F23C4DEAF1}" type="presParOf" srcId="{845DD1A9-A77A-4F23-8745-739D82BA73A9}" destId="{893D0A4A-C595-408D-A135-3ED545F70AC3}" srcOrd="0" destOrd="0" presId="urn:microsoft.com/office/officeart/2005/8/layout/hierarchy1"/>
    <dgm:cxn modelId="{77C52A68-55A6-4568-A809-5F9A7410E84A}" type="presParOf" srcId="{893D0A4A-C595-408D-A135-3ED545F70AC3}" destId="{4C763ACB-79A6-4ACA-AF08-FAE0637D39D7}" srcOrd="0" destOrd="0" presId="urn:microsoft.com/office/officeart/2005/8/layout/hierarchy1"/>
    <dgm:cxn modelId="{690A0FFE-2EE1-4E02-8BED-66B45115FF2A}" type="presParOf" srcId="{4C763ACB-79A6-4ACA-AF08-FAE0637D39D7}" destId="{BA717CCA-C726-4914-B641-A12FD7679337}" srcOrd="0" destOrd="0" presId="urn:microsoft.com/office/officeart/2005/8/layout/hierarchy1"/>
    <dgm:cxn modelId="{4185A168-8D1D-4D21-A0E6-D6EEFF72604E}" type="presParOf" srcId="{4C763ACB-79A6-4ACA-AF08-FAE0637D39D7}" destId="{2B2DBC2A-9B6B-4C6B-9B95-0DC5706B6AE4}" srcOrd="1" destOrd="0" presId="urn:microsoft.com/office/officeart/2005/8/layout/hierarchy1"/>
    <dgm:cxn modelId="{C1FEB69E-ACC0-4843-9F13-CECCE56FC995}" type="presParOf" srcId="{893D0A4A-C595-408D-A135-3ED545F70AC3}" destId="{AA7FCDB6-ECA7-4854-BD1E-FC5BE0736C9C}" srcOrd="1" destOrd="0" presId="urn:microsoft.com/office/officeart/2005/8/layout/hierarchy1"/>
    <dgm:cxn modelId="{B667AEE7-DF5D-4483-97F3-C44596971247}" type="presParOf" srcId="{AA7FCDB6-ECA7-4854-BD1E-FC5BE0736C9C}" destId="{FA1ABF17-53B0-4680-8BF2-0182789CD044}" srcOrd="0" destOrd="0" presId="urn:microsoft.com/office/officeart/2005/8/layout/hierarchy1"/>
    <dgm:cxn modelId="{B51FFC46-5B5F-4E4D-B315-F51413B69002}" type="presParOf" srcId="{AA7FCDB6-ECA7-4854-BD1E-FC5BE0736C9C}" destId="{99CEE64B-DE12-47D1-BA55-614890AA518C}" srcOrd="1" destOrd="0" presId="urn:microsoft.com/office/officeart/2005/8/layout/hierarchy1"/>
    <dgm:cxn modelId="{BE44B45A-D78E-4B89-815A-5C9BC93BC0E7}" type="presParOf" srcId="{99CEE64B-DE12-47D1-BA55-614890AA518C}" destId="{EBCA327A-2F25-4D0C-B586-5FED726090A9}" srcOrd="0" destOrd="0" presId="urn:microsoft.com/office/officeart/2005/8/layout/hierarchy1"/>
    <dgm:cxn modelId="{1B0BA2A8-92BF-4AA6-8A3A-EC1F3C39ED29}" type="presParOf" srcId="{EBCA327A-2F25-4D0C-B586-5FED726090A9}" destId="{2F433BAE-2A41-4735-81E1-D220F6DD4E0D}" srcOrd="0" destOrd="0" presId="urn:microsoft.com/office/officeart/2005/8/layout/hierarchy1"/>
    <dgm:cxn modelId="{1872846F-8F4B-4505-A146-F96C9CF539E0}" type="presParOf" srcId="{EBCA327A-2F25-4D0C-B586-5FED726090A9}" destId="{E507CC60-F0AD-44E8-BADF-8E6E37479FF5}" srcOrd="1" destOrd="0" presId="urn:microsoft.com/office/officeart/2005/8/layout/hierarchy1"/>
    <dgm:cxn modelId="{02984742-4D9A-4D04-B4FE-6FABFB24DE7F}" type="presParOf" srcId="{99CEE64B-DE12-47D1-BA55-614890AA518C}" destId="{383227D9-601E-4012-8BCE-E36FD722961F}" srcOrd="1" destOrd="0" presId="urn:microsoft.com/office/officeart/2005/8/layout/hierarchy1"/>
    <dgm:cxn modelId="{39882531-C738-402F-9637-A526CAC2BD0B}" type="presParOf" srcId="{AA7FCDB6-ECA7-4854-BD1E-FC5BE0736C9C}" destId="{6A2C6E86-6FAF-47BD-88EE-8C88E322BA0A}" srcOrd="2" destOrd="0" presId="urn:microsoft.com/office/officeart/2005/8/layout/hierarchy1"/>
    <dgm:cxn modelId="{9AA2C9B0-FFC7-4EEC-9383-E623BC0F2AC8}" type="presParOf" srcId="{AA7FCDB6-ECA7-4854-BD1E-FC5BE0736C9C}" destId="{C3EC8F2A-585B-40C7-B135-47D525C52624}" srcOrd="3" destOrd="0" presId="urn:microsoft.com/office/officeart/2005/8/layout/hierarchy1"/>
    <dgm:cxn modelId="{DB1722F4-FAE6-410A-ABC6-3E5EFBAF58A0}" type="presParOf" srcId="{C3EC8F2A-585B-40C7-B135-47D525C52624}" destId="{5F8BC11D-15B7-44F0-A1B1-0BA89F3B57DE}" srcOrd="0" destOrd="0" presId="urn:microsoft.com/office/officeart/2005/8/layout/hierarchy1"/>
    <dgm:cxn modelId="{0CC5F10E-E720-47DB-B5EE-14367D1DCCB1}" type="presParOf" srcId="{5F8BC11D-15B7-44F0-A1B1-0BA89F3B57DE}" destId="{6BAB97CB-A320-4748-AF00-BDB4B61ABDD4}" srcOrd="0" destOrd="0" presId="urn:microsoft.com/office/officeart/2005/8/layout/hierarchy1"/>
    <dgm:cxn modelId="{66309A2D-A8F6-470C-ABC0-335D2027CBA3}" type="presParOf" srcId="{5F8BC11D-15B7-44F0-A1B1-0BA89F3B57DE}" destId="{0C62032F-C9A0-4B14-919C-29A93D28E991}" srcOrd="1" destOrd="0" presId="urn:microsoft.com/office/officeart/2005/8/layout/hierarchy1"/>
    <dgm:cxn modelId="{077F16AC-A45B-457E-81AD-44C64320FB25}" type="presParOf" srcId="{C3EC8F2A-585B-40C7-B135-47D525C52624}" destId="{3C4951BB-15C1-4493-8887-C69B7365885E}" srcOrd="1" destOrd="0" presId="urn:microsoft.com/office/officeart/2005/8/layout/hierarchy1"/>
    <dgm:cxn modelId="{50F45771-4B68-477B-B657-10316EA1FD78}" type="presParOf" srcId="{AA7FCDB6-ECA7-4854-BD1E-FC5BE0736C9C}" destId="{C6B8769C-7553-413D-8898-D3DCFCC0496B}" srcOrd="4" destOrd="0" presId="urn:microsoft.com/office/officeart/2005/8/layout/hierarchy1"/>
    <dgm:cxn modelId="{AB2E4730-131F-4A14-9E16-8D08CE00417D}" type="presParOf" srcId="{AA7FCDB6-ECA7-4854-BD1E-FC5BE0736C9C}" destId="{E6F3F5E8-807E-4BA0-99C8-88BF81EC22AD}" srcOrd="5" destOrd="0" presId="urn:microsoft.com/office/officeart/2005/8/layout/hierarchy1"/>
    <dgm:cxn modelId="{EACFCA01-3467-45D8-AE66-D4939E0C29DC}" type="presParOf" srcId="{E6F3F5E8-807E-4BA0-99C8-88BF81EC22AD}" destId="{3D0A1143-E024-4D97-AA28-EEA802E7D9A6}" srcOrd="0" destOrd="0" presId="urn:microsoft.com/office/officeart/2005/8/layout/hierarchy1"/>
    <dgm:cxn modelId="{C2437AF1-556A-47EA-9D1B-ECE5A12BA8C0}" type="presParOf" srcId="{3D0A1143-E024-4D97-AA28-EEA802E7D9A6}" destId="{0CB786D0-1C98-4985-AA94-227ABD11FC7F}" srcOrd="0" destOrd="0" presId="urn:microsoft.com/office/officeart/2005/8/layout/hierarchy1"/>
    <dgm:cxn modelId="{8AB17C50-8C60-4B8B-9860-FF622E36E84C}" type="presParOf" srcId="{3D0A1143-E024-4D97-AA28-EEA802E7D9A6}" destId="{8B174C80-565A-4BEF-BDB9-E742B79BD727}" srcOrd="1" destOrd="0" presId="urn:microsoft.com/office/officeart/2005/8/layout/hierarchy1"/>
    <dgm:cxn modelId="{28EC07BA-D931-47F9-949B-7FE70BF76E51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Поступающие в бюджет денежные средства являются </a:t>
          </a:r>
          <a:r>
            <a:rPr lang="ru-RU" sz="1200" b="1" kern="1200" dirty="0" smtClean="0"/>
            <a:t>доходами</a:t>
          </a:r>
          <a:endParaRPr lang="ru-RU" sz="12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Налоговые доходы </a:t>
          </a:r>
          <a:r>
            <a:rPr lang="ru-RU" sz="1200" kern="1200" dirty="0" smtClean="0"/>
            <a:t>(часть доходов граждан и организаций, которые они обязаны платить государству)</a:t>
          </a:r>
          <a:endParaRPr lang="ru-RU" sz="12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Неналоговые доходы </a:t>
          </a:r>
          <a:r>
            <a:rPr lang="ru-RU" sz="12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2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Безвозмездные поступления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2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EB7181-C172-4C75-9750-C8C75FDAD87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Фурмановский муниципальный район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«Бюджет для граждан» к проекту решения Совета Фурмановского муниципального района «Об утверждении отчета об исполнении бюджета Фурмановского муниципального района за </a:t>
            </a:r>
            <a:r>
              <a:rPr lang="ru-RU" sz="2400" b="1" dirty="0" smtClean="0"/>
              <a:t>201</a:t>
            </a:r>
            <a:r>
              <a:rPr lang="en-US" sz="2400" b="1" dirty="0" smtClean="0"/>
              <a:t>9</a:t>
            </a:r>
            <a:r>
              <a:rPr lang="ru-RU" sz="2400" b="1" dirty="0" smtClean="0"/>
              <a:t> </a:t>
            </a:r>
            <a:r>
              <a:rPr lang="ru-RU" sz="2400" b="1" dirty="0" smtClean="0"/>
              <a:t>год»</a:t>
            </a:r>
            <a:endParaRPr lang="ru-RU" sz="2400" dirty="0"/>
          </a:p>
        </p:txBody>
      </p:sp>
      <p:pic>
        <p:nvPicPr>
          <p:cNvPr id="4" name="Рисунок 3" descr="Administraciy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00438"/>
            <a:ext cx="3857652" cy="2579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34400" cy="758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accent1"/>
                </a:solidFill>
              </a:rPr>
              <a:t>Сведения о прогнозируемых и фактических значениях социально – экономического развития Фурмановского муниципального района </a:t>
            </a:r>
            <a:endParaRPr lang="ru-RU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88" y="1643063"/>
          <a:ext cx="8504237" cy="3352165"/>
        </p:xfrm>
        <a:graphic>
          <a:graphicData uri="http://schemas.openxmlformats.org/drawingml/2006/table">
            <a:tbl>
              <a:tblPr/>
              <a:tblGrid>
                <a:gridCol w="2360612"/>
                <a:gridCol w="1214438"/>
                <a:gridCol w="1000125"/>
                <a:gridCol w="928687"/>
                <a:gridCol w="1000125"/>
                <a:gridCol w="1000125"/>
                <a:gridCol w="1000125"/>
              </a:tblGrid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(прогноз)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факта от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Динамика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,87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39,46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39,43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- 0,03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- 0,44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Валовой муниципальный продукт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15 712,6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16 073,9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16 288,3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+ 214,4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+ 575,7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Прибыль прибыльных предприятий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+ 391,4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+ 354,8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Индекс потребительских цен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среднем за год,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24 593,5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26 069,11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26 539,2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+ 470,09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+ 1945,7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Уровень зарегистрированной безработицы у трудоспособному населению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кв.м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общей площади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3,788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3,350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+ 0,905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+ 0,467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31821" name="TextBox 4"/>
          <p:cNvSpPr txBox="1">
            <a:spLocks noChangeArrowheads="1"/>
          </p:cNvSpPr>
          <p:nvPr/>
        </p:nvSpPr>
        <p:spPr bwMode="auto">
          <a:xfrm>
            <a:off x="428625" y="5085184"/>
            <a:ext cx="8715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Уровень долговой нагрузки</a:t>
            </a:r>
          </a:p>
          <a:p>
            <a:r>
              <a:rPr lang="ru-RU" dirty="0" smtClean="0"/>
              <a:t>Муниципальный долг Фурмановского района на начало и конец </a:t>
            </a:r>
            <a:r>
              <a:rPr lang="ru-RU" dirty="0" smtClean="0"/>
              <a:t>201</a:t>
            </a:r>
            <a:r>
              <a:rPr lang="en-US" dirty="0" smtClean="0"/>
              <a:t>9</a:t>
            </a:r>
            <a:r>
              <a:rPr lang="ru-RU" dirty="0" smtClean="0"/>
              <a:t> </a:t>
            </a:r>
            <a:r>
              <a:rPr lang="ru-RU" dirty="0" smtClean="0"/>
              <a:t>года отсутствовал, также не планировалось осуществление расходов по обслуживанию муниципального долга.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072330" y="135729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Консолидированный бюджет Фурмановского муниципального района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643570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муниципального района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85216" cy="4751397"/>
        </p:xfrm>
        <a:graphic>
          <a:graphicData uri="http://schemas.openxmlformats.org/drawingml/2006/table">
            <a:tbl>
              <a:tblPr/>
              <a:tblGrid>
                <a:gridCol w="2198673"/>
                <a:gridCol w="1000132"/>
                <a:gridCol w="928694"/>
                <a:gridCol w="4357717"/>
              </a:tblGrid>
              <a:tr h="54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Пояснение различий между утвержденными и фактическими значениями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доходы физических  лиц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98 335,6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99 723,1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 связи с увеличением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минимального размера оплаты труда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уплаты акцизов на нефтепродукты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5 444,4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5 926,1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 предоставлен УФК по Ивановской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44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совокупный доход,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13 658,8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14 082,4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-единый налог на вмененный доход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10 009,8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10 197,8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Рост поступлений связан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в основном с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поступлением недоимки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по данному виду дохода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-единый сельскохозяйственный налог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249,0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249,0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-налог, взимаемый в связи с применением патентной системы налогообложения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3 400,0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3 635,6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Рост поступлений за счет увеличения количества налогоплательщиков, перешедших на патентную систему налогообложения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добычу общераспространенных  полезных ископаемых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11 450,0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12 610,5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объемов добычи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полезных ископаемых ООО «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Хромцовский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карьер»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пошлина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745,0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4 892,8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количества регистрируемых сделок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Задолженность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r>
                        <a:rPr lang="ru-RU" sz="1100" b="1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</a:t>
                      </a: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алоговые доходы 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133 633,7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137 234,9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85216" cy="4543945"/>
        </p:xfrm>
        <a:graphic>
          <a:graphicData uri="http://schemas.openxmlformats.org/drawingml/2006/table">
            <a:tbl>
              <a:tblPr/>
              <a:tblGrid>
                <a:gridCol w="2698739"/>
                <a:gridCol w="928694"/>
                <a:gridCol w="857256"/>
                <a:gridCol w="4000527"/>
              </a:tblGrid>
              <a:tr h="54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неналоговых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Пояснение различий между утвержденными и фактическими значениями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от использования имущества, находящегося в государственной и муниципальной собственности: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7 802,5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7 816,6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Сверх плана поступили платежи, взысканные в результате проведенной претензионной работы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Плата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 негативное воздействие на окружающую среду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134,3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140,6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Сверх плана поступили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платежи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размещение 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отходов производства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4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оказания платных услуг (работ) и компенсации затрат государства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31 598,3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31 182,5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выполнен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объем оказанных платных дополнительных образовательных услуг муниципальными образовательными школами района из-за частичной 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невостребованности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данных услуг со стороны учащихся и их родителей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продажи материальных и нематериальных активов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2 306,0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2 546,6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Сверх плана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поступили доходы по имуществу от реализации нежилого здания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Штрафы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санкции, возмещение ущерба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2 533,4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2 749,0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Увеличилось количество налагаемых штрафов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(плата по договорам на установку рекламной конструкции)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78,0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83,6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Заключено договоров на установку и эксплуатацию рекламной конструкции больше запланированного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Невыясненные поступления</a:t>
                      </a:r>
                      <a:endParaRPr lang="ru-RU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200" i="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i="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доходы: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44 452,5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44 519,8</a:t>
                      </a:r>
                      <a:endParaRPr lang="ru-RU" sz="1200" i="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i="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91503" y="1928802"/>
            <a:ext cx="5395141" cy="35890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898104"/>
          <a:ext cx="8501123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928694"/>
                <a:gridCol w="928694"/>
                <a:gridCol w="928694"/>
                <a:gridCol w="357190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9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79 465,2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75 540,8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-3 924,5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 муниципального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1 701,6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1 685,5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-16,2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Экономия по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фонду оплаты труда и начислениям на оплату труда.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675,8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628,0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-47,8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Оплата работ «по факту» на основании актов выполненных работ.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 власти субъектов Российской Федерации, местных администраций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44 366,0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42 195,2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-2 170,9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Экономия по фонду оплаты труда и начислениям на оплату труда в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связи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наличием вакансий и листков временной нетрудоспособности;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«по факту» на основании актов выполненных работ.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Судебная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система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10 269,1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10 260,0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-9,1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Экономия по  начислениям на оплату труда в связи применением регрессивной шкалы при начислении взносов в ФСС и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ПФРФ.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787,3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-787,3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Не в полном объеме израсходованы средства резервного фонда в связи с отсутствием обращений о выделении средств на непредвиденные расходы и ликвидацию последствий стихийных бедствий.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21 655,6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20 762,3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-893,3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по результатам конкурсных процедур, экономия топливно-энергетических ресурсов</a:t>
                      </a:r>
                      <a:r>
                        <a:rPr lang="ru-RU" sz="90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475492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58016" y="135729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404664"/>
            <a:ext cx="845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3645024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876256" y="609329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51520" y="908720"/>
          <a:ext cx="8715436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по результатам заключения контрактов методом сопоставления рыночных цен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251520" y="4077072"/>
          <a:ext cx="87154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101,6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17 663,7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Сельское хозяйство 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рыболовство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-20,9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4 446,8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4 321,2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«по факту» на основании актов выполненных работ.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13 053,5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13 053,5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-291,4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«по факту» на основании актов выполненных работ.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2844" y="260648"/>
            <a:ext cx="470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2708920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Образование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876256" y="580526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14281" y="764704"/>
          <a:ext cx="87154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26 968,3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24 033,8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-2 934,5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505,5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20 571,0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-2 934,5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по «факту» на основании актов выполненных работ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462,8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3 462,8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51520" y="3068960"/>
          <a:ext cx="871543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440 876,5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436 598,7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-4 277,8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187 407,7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185 545,0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-1 862,7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по «факту» на основании актов выполненных работ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177 415,3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176 558,3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-857,0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по «факту» на основании актов выполненных работ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47 790,2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47 770,4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по «факту» на основании актов выполненных работ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24 422,5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884,2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-1 538,3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Оплата работ по «факту» на основании актов выполненных работ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2786058"/>
            <a:ext cx="29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политика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072298" y="551723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214282" y="785794"/>
          <a:ext cx="87154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7 542,9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7 542,9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7 542,9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7 542,9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214282" y="3143248"/>
          <a:ext cx="87154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11 884,2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11 869,4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2 876,6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2 869,0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Охрана семьи и детства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699,6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5 692,4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социальной политики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320,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2844" y="214290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Культура и кинематография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Уважаемые жители Фурмановского района!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муниципального района. Возможность влияния граждан на состав бюджета – участие в публичных слушаниях по вопросам планирования и исполнения бюджета.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«Бюджет для граждан» подготовлен финансовым отделом администрации Фурмановского муниципального района.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Место нахождения: Ивановская область, город Фурманов, ул. Социалистическая, д. 15</a:t>
            </a:r>
          </a:p>
          <a:p>
            <a:r>
              <a:rPr lang="ru-RU" dirty="0" smtClean="0"/>
              <a:t>Телефон: (49341) 2-18-15, 2-00-22</a:t>
            </a:r>
          </a:p>
          <a:p>
            <a:r>
              <a:rPr lang="ru-RU" dirty="0" smtClean="0"/>
              <a:t>Факс (49341)  2-00-22</a:t>
            </a:r>
          </a:p>
          <a:p>
            <a:r>
              <a:rPr lang="ru-RU" dirty="0" smtClean="0"/>
              <a:t>Адрес электронной почты 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fofurmanov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en-US" u="sng" dirty="0" smtClean="0">
                <a:solidFill>
                  <a:srgbClr val="FF0000"/>
                </a:solidFill>
                <a:hlinkClick r:id="rId2"/>
              </a:rPr>
              <a:t>mail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857364"/>
          <a:ext cx="8715436" cy="3321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784"/>
                <a:gridCol w="1205326"/>
                <a:gridCol w="1205326"/>
              </a:tblGrid>
              <a:tr h="707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тыс.руб.</a:t>
                      </a:r>
                    </a:p>
                  </a:txBody>
                  <a:tcPr marL="68580" marR="68580" marT="0" marB="0" anchor="ctr"/>
                </a:tc>
              </a:tr>
              <a:tr h="221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 в том числе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437 957,3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433 714,1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«Дошкольное образование»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184 558,5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182 792,3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«Общее образование»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174 508,2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173 691,4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«Дополнительное образование»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43 863,4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863,4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«Предоставление мер социальной поддержки»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2 377,3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2 374,1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«Реализация муниципальным учреждением отделом образования полномочий органов местного самоуправления в сфере образования»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24 817,2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23 341,4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отдыха и занятости детей в каникулярное время»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2 578,5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2 573,1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«Создание безопасных условий обучения»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4 021,3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3 903,9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«Поддержка и сопровождение одаренных детей и творческих педагогов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1 059,6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1 001,2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«Освоение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этапов спортивной подготовки»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В рамках подпрограммы «Общее образование» реализуется социально- значимый проект по обеспечению питанием обучающихся 1-4 классов общеобразовательных школ: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000240"/>
          <a:ext cx="8715437" cy="80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8782"/>
                <a:gridCol w="1058885"/>
                <a:gridCol w="1058885"/>
                <a:gridCol w="105888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 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 факт</a:t>
                      </a:r>
                    </a:p>
                  </a:txBody>
                  <a:tcPr marL="68580" marR="68580" marT="0" marB="0" anchor="ctr"/>
                </a:tc>
              </a:tr>
              <a:tr h="221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Расходы на организацию питания обучающихся 1-4 классов (тыс. руб.)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5 317,5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5 276,6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5 092,2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в 1-4 классах (чел.)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1 717,0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1 678,0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1 678,0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3286124"/>
            <a:ext cx="8503920" cy="28575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r>
              <a:rPr lang="ru-RU" sz="1400" dirty="0" smtClean="0"/>
              <a:t>Исполнение </a:t>
            </a:r>
            <a:r>
              <a:rPr lang="ru-RU" sz="1400" dirty="0" err="1" smtClean="0"/>
              <a:t>ц</a:t>
            </a:r>
            <a:r>
              <a:rPr lang="x-none" sz="1400" smtClean="0"/>
              <a:t>елевы</a:t>
            </a:r>
            <a:r>
              <a:rPr lang="ru-RU" sz="1400" dirty="0" err="1" smtClean="0"/>
              <a:t>х</a:t>
            </a:r>
            <a:r>
              <a:rPr lang="ru-RU" sz="1400" dirty="0" smtClean="0"/>
              <a:t> индикаторов (</a:t>
            </a:r>
            <a:r>
              <a:rPr lang="x-none" sz="1400" smtClean="0"/>
              <a:t>показател</a:t>
            </a:r>
            <a:r>
              <a:rPr lang="ru-RU" sz="1400" dirty="0" smtClean="0"/>
              <a:t>ей)  про</a:t>
            </a:r>
            <a:r>
              <a:rPr lang="x-none" sz="1400" smtClean="0"/>
              <a:t>граммы</a:t>
            </a:r>
            <a:endParaRPr lang="ru-RU" sz="1400" dirty="0"/>
          </a:p>
        </p:txBody>
      </p:sp>
      <p:sp>
        <p:nvSpPr>
          <p:cNvPr id="7" name="TextBox 1"/>
          <p:cNvSpPr txBox="1"/>
          <p:nvPr/>
        </p:nvSpPr>
        <p:spPr>
          <a:xfrm>
            <a:off x="6929454" y="13441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42844" y="2786058"/>
            <a:ext cx="8503920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ru-RU" sz="1100" b="1" dirty="0" smtClean="0"/>
              <a:t>Не полное освоение выделенных средств объясняется  пропусками по болезни и карантинными мероприятиями.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3571876"/>
          <a:ext cx="8750205" cy="304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9735"/>
                <a:gridCol w="437510"/>
                <a:gridCol w="656266"/>
                <a:gridCol w="583347"/>
                <a:gridCol w="583347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Охват образовательными программами дошкольного образования детей в возрасте от 1 года до 7 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успешно сдавших единый государственный экзамен (далее – ЕГЭ) по русскому языку и математике в общей численности выпускников общеобразовательных организаций, сдавших ЕГЭ по данным предметам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2692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набравших на ЕГЭ не менее 70 баллов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учащихся, обучающихся в школах, отвечающих современным требованиям к условиям организации образовательного процесса на 80-100%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детей, охваченных дополнительными образовательными программами в организациях дополнительного образования (с учетом учреждений культуры)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численности учащихся по основным общеобразовательным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программам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участвующих в олимпиадах и конкурсах различного уровня, в общей численности учащихся по основным общеобразовательным программам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342900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Исполнение </a:t>
            </a:r>
            <a:r>
              <a:rPr lang="ru-RU" sz="1200" dirty="0" err="1" smtClean="0"/>
              <a:t>ц</a:t>
            </a:r>
            <a:r>
              <a:rPr lang="x-none" sz="1200" smtClean="0"/>
              <a:t>елевы</a:t>
            </a:r>
            <a:r>
              <a:rPr lang="ru-RU" sz="1200" dirty="0" err="1" smtClean="0"/>
              <a:t>х</a:t>
            </a:r>
            <a:r>
              <a:rPr lang="ru-RU" sz="1200" dirty="0" smtClean="0"/>
              <a:t> индикаторов (</a:t>
            </a:r>
            <a:r>
              <a:rPr lang="x-none" sz="1200" smtClean="0"/>
              <a:t>показател</a:t>
            </a:r>
            <a:r>
              <a:rPr lang="ru-RU" sz="1200" dirty="0" smtClean="0"/>
              <a:t>ей)  про</a:t>
            </a:r>
            <a:r>
              <a:rPr lang="x-none" sz="1200" smtClean="0"/>
              <a:t>граммы</a:t>
            </a:r>
            <a:endParaRPr lang="ru-RU" sz="1200" b="1" dirty="0" smtClean="0"/>
          </a:p>
          <a:p>
            <a:endParaRPr lang="ru-RU" sz="1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0" y="1484889"/>
          <a:ext cx="8643999" cy="1117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6"/>
                <a:gridCol w="1857388"/>
                <a:gridCol w="1928825"/>
              </a:tblGrid>
              <a:tr h="394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61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2 098,8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2 098,8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культурного досуга, участие в коллективах самодеятельного народного творчества»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2 098,8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2 098,8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20" y="3738881"/>
          <a:ext cx="8572560" cy="1347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857388"/>
                <a:gridCol w="1714512"/>
                <a:gridCol w="2143140"/>
              </a:tblGrid>
              <a:tr h="2716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803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000108"/>
          <a:ext cx="8715438" cy="4622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1"/>
                <a:gridCol w="2857520"/>
                <a:gridCol w="2643207"/>
              </a:tblGrid>
              <a:tr h="364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5389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программы   - всего.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49 619,1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47 450,2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2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«Обеспечение деятельности администрации Фурмановского муниципального района, ее структурных подразделений и органов»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47 785,6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45 729,7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43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«Открытая информационная политика»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72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и проведение мероприятий, связанных с государственными и муниципальными праздниками, юбилейными и памятными датами»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1 476,6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1 441,3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«Кадры администрации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57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"Улучшение условий и охрана труда в администрации Фурмановского муниципального района и ее структурных подразделениях"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214554"/>
          <a:ext cx="8715435" cy="4382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  <a:gridCol w="714380"/>
                <a:gridCol w="714380"/>
                <a:gridCol w="642942"/>
                <a:gridCol w="785817"/>
              </a:tblGrid>
              <a:tr h="1365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491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системы органов местного самоуправления, эффективное решение вопросов местного значения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697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Степень информирования населения Фурмановского муниципального района о  развитии местного самоуправления для наиболее полного включения граждан в осуществление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505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культурных и исторических традиций Фурмановского муниципального района, организация культурного досуга жителей  муниципального образования.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640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 переподготовка и повышение квалификации  муниципальных служащих, в системе местного самоуправления, с целью увеличить процент населения удовлетворенного деятельностью  администрации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1681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специальной оценки условий труда, обучение по охране труда и проверка требований охраны труда руководителей и специалистов администрации Фурмановского муниципального района ее структурных подразделений и органов, проведение обязательных предварительных и периодических медицинских осмотров работников.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700808"/>
          <a:ext cx="8715438" cy="1451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3"/>
                <a:gridCol w="1500198"/>
                <a:gridCol w="1571637"/>
              </a:tblGrid>
              <a:tr h="441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296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2 836,2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2 342,7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«Управление муниципальным имуществом»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836,2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2 342,7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289544"/>
            <a:ext cx="8503920" cy="355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643600"/>
          <a:ext cx="8715435" cy="2157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  <a:gridCol w="785818"/>
                <a:gridCol w="714380"/>
                <a:gridCol w="785818"/>
                <a:gridCol w="642941"/>
              </a:tblGrid>
              <a:tr h="2120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 прошедших техническую инвентаризацию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объектов муниципального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недвижимого имущества (за исключением земельных участков), права на которые зарегистрированы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прошедших независимую оценку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доходов от использования муниципального имущества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2 054,8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2 200,0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2 398,5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района от сдачи в аренду муниципального имущества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2 339,7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1 265,0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2 966,4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района доходов от приватизации муниципального имущества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«Земельные отношения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689210"/>
          <a:ext cx="8715438" cy="2096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3"/>
                <a:gridCol w="1500198"/>
                <a:gridCol w="1571637"/>
              </a:tblGrid>
              <a:tr h="441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296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«Управление и распоряжение земельными ресурсами на территории Фурмановского муниципального района»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«Комплексные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кадастровые работы на территории Фурмановского муниципального района»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4293096"/>
            <a:ext cx="8503920" cy="355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7045" y="4509120"/>
          <a:ext cx="8715435" cy="157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  <a:gridCol w="785818"/>
                <a:gridCol w="714380"/>
                <a:gridCol w="785818"/>
                <a:gridCol w="642941"/>
              </a:tblGrid>
              <a:tr h="2120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поступлений в бюджет доходов от передачи в аренду земельных участков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5 250,9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4 550,0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5 073,9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доходов от продажи земельных участков, платы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за увеличение площади земельных участков в результате перераспределения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3 543,9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2 850,0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3 680,7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населенных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пунктов, имеющих координатное описание границ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земельных участков, сформированных с целью реализации Закона Ивановской области от 31.12.2002 №111-ОЗ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  <p:sp>
        <p:nvSpPr>
          <p:cNvPr id="5" name="TextBox 1"/>
          <p:cNvSpPr txBox="1"/>
          <p:nvPr/>
        </p:nvSpPr>
        <p:spPr>
          <a:xfrm>
            <a:off x="7036802" y="13441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628800"/>
          <a:ext cx="8715438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7"/>
                <a:gridCol w="1857388"/>
                <a:gridCol w="171451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419,0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2 279,4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«Осуществление мероприятий по участию в предупреждении и ликвидации последствий чрезвычайных ситуаций, в том числе по обеспечению безопасности людей на водных объектах, охране их жизни и здоровья»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2 419,0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2 279,4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284984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573016"/>
          <a:ext cx="8715435" cy="3045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1500198"/>
                <a:gridCol w="1143008"/>
                <a:gridCol w="785818"/>
                <a:gridCol w="785817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полноты охвата населения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средствами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оповещения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Снижение уровня правонарушений на улицах 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общественных местах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населения, которое  может быть размещено в пунктах временного размещения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Укомплектованность мест массового отдыха населения у воды средствами спасения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обеспеченности работников органов местного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самоуправления и муниципальных учреждений средствами индивидуальной защиты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объемов запасов материальных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средств для нужд гражданской обороны и защиты населения при возникновении ЧС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нормативных затрат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666600"/>
          <a:ext cx="8715438" cy="1348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5"/>
                <a:gridCol w="1928826"/>
                <a:gridCol w="2286017"/>
              </a:tblGrid>
              <a:tr h="446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12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12 753,5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12 753,5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56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функционирования автомобильных дорог общего пользования»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12 753,5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12 753,5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35984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662392"/>
          <a:ext cx="8715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54"/>
                <a:gridCol w="500068"/>
                <a:gridCol w="928694"/>
                <a:gridCol w="714380"/>
                <a:gridCol w="642944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Протяженность автомобильных дорог общего пользования местного значения на которых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проведены ремонтные работы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5,9277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643050"/>
          <a:ext cx="8715438" cy="2150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50"/>
                <a:gridCol w="1714512"/>
                <a:gridCol w="1643076"/>
              </a:tblGrid>
              <a:tr h="489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685,6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681,6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«Квалифицированные кадры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«Создание системы адаптации и реабилитации инвалидов на территории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«Поддержка социально ориентированных некоммерческих организаций, осуществляющих деятельность на территории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1"/>
                </a:solidFill>
              </a:rPr>
              <a:t>Фурмановский</a:t>
            </a:r>
            <a:r>
              <a:rPr lang="ru-RU" dirty="0" smtClean="0">
                <a:solidFill>
                  <a:schemeClr val="accent1"/>
                </a:solidFill>
              </a:rPr>
              <a:t> муниципальный район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Clip2net_16062214215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20801"/>
            <a:ext cx="4004487" cy="3351273"/>
          </a:xfrm>
        </p:spPr>
      </p:pic>
      <p:sp>
        <p:nvSpPr>
          <p:cNvPr id="5" name="TextBox 4"/>
          <p:cNvSpPr txBox="1"/>
          <p:nvPr/>
        </p:nvSpPr>
        <p:spPr>
          <a:xfrm>
            <a:off x="4429124" y="1785926"/>
            <a:ext cx="43577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Административно </a:t>
            </a:r>
            <a:r>
              <a:rPr lang="ru-RU" dirty="0"/>
              <a:t>– территориальная единица на северо-западе Ивановской области. Административный центр – город </a:t>
            </a:r>
            <a:r>
              <a:rPr lang="ru-RU" dirty="0" smtClean="0"/>
              <a:t>Фурманов.</a:t>
            </a:r>
          </a:p>
          <a:p>
            <a:r>
              <a:rPr lang="ru-RU" dirty="0" smtClean="0"/>
              <a:t>В </a:t>
            </a:r>
            <a:r>
              <a:rPr lang="ru-RU" dirty="0"/>
              <a:t>состав Фурмановского муниципального района </a:t>
            </a:r>
            <a:r>
              <a:rPr lang="ru-RU" dirty="0" smtClean="0"/>
              <a:t>входят: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Фурмановское </a:t>
            </a:r>
            <a:r>
              <a:rPr lang="ru-RU" dirty="0"/>
              <a:t>городское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Дуляпинское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Иванковское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Панинское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Хромцовское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Широковское </a:t>
            </a:r>
            <a:r>
              <a:rPr lang="ru-RU" dirty="0"/>
              <a:t>сельское поселение.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50070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Население по состоянию на 1 января </a:t>
            </a:r>
            <a:r>
              <a:rPr lang="ru-RU" dirty="0" smtClean="0"/>
              <a:t>201</a:t>
            </a:r>
            <a:r>
              <a:rPr lang="en-US" dirty="0" smtClean="0"/>
              <a:t>8</a:t>
            </a:r>
            <a:r>
              <a:rPr lang="ru-RU" dirty="0" smtClean="0"/>
              <a:t> </a:t>
            </a:r>
            <a:r>
              <a:rPr lang="ru-RU" dirty="0" smtClean="0"/>
              <a:t>года составляет </a:t>
            </a:r>
            <a:r>
              <a:rPr lang="ru-RU" dirty="0" smtClean="0"/>
              <a:t>4</a:t>
            </a:r>
            <a:r>
              <a:rPr lang="en-US" dirty="0" smtClean="0"/>
              <a:t>0174</a:t>
            </a:r>
            <a:r>
              <a:rPr lang="ru-RU" dirty="0" smtClean="0"/>
              <a:t> </a:t>
            </a:r>
            <a:r>
              <a:rPr lang="ru-RU" dirty="0" smtClean="0"/>
              <a:t>человек, в том числе городское – </a:t>
            </a:r>
            <a:r>
              <a:rPr lang="en-US" dirty="0" smtClean="0"/>
              <a:t>33905</a:t>
            </a:r>
            <a:r>
              <a:rPr lang="ru-RU" dirty="0" smtClean="0"/>
              <a:t> </a:t>
            </a:r>
            <a:r>
              <a:rPr lang="ru-RU" dirty="0" smtClean="0"/>
              <a:t>человек, сельское – </a:t>
            </a:r>
            <a:r>
              <a:rPr lang="en-US" dirty="0" smtClean="0"/>
              <a:t>6269</a:t>
            </a:r>
            <a:r>
              <a:rPr lang="ru-RU" dirty="0" smtClean="0"/>
              <a:t> </a:t>
            </a:r>
            <a:r>
              <a:rPr lang="ru-RU" dirty="0" smtClean="0"/>
              <a:t>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1857364"/>
          <a:ext cx="871544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52"/>
                <a:gridCol w="1785950"/>
                <a:gridCol w="785818"/>
                <a:gridCol w="78582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 социально ориентированных некоммерческих организаций, действующих на территории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социально ориентированных некоммерческих организаций, получивших финансовую поддержку из бюджета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 Фурмановского муниципального района, вовлечённых в деятельность социально ориентированных некоммерческих организаций (% от общей численности населения района)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официально зарегистрированных членов некоммерческих социально ориентированных организаций  (чел.)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1 654,0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1 654,0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мероприятий, проводимых на территории Фурмановского муниципального района некоммерческими социально ориентированными организациями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инвалидов, посещающих учреждения дополнительного образования и культуры (% от общего числа посещающих)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инвалидов, участвующих в спортивных и культурно-массовых мероприятиях (% от общего числа участвующих)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муниципальными финансами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729616"/>
          <a:ext cx="8715438" cy="158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5"/>
                <a:gridCol w="1785950"/>
                <a:gridCol w="1357323"/>
              </a:tblGrid>
              <a:tr h="475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9 810,7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9 016,0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бюджетного процесса»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8 820,7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8 813,3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«Обеспечение финансирования непредвиденных расходов районного бюджета»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71475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4000504"/>
          <a:ext cx="8715438" cy="1608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2130"/>
                <a:gridCol w="1440568"/>
                <a:gridCol w="936369"/>
                <a:gridCol w="936371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Отношение объема муниципального долга (за вычетом бюджетных кредитов) к доходам районного бюджета (без учета безвозмездных поступлений)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Наличие просроченной кредиторской задолженности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«Обеспечение доступным и комфортным жильем, населения Фурмановского муниципального района»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980728"/>
          <a:ext cx="871543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19 504,0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16 616,6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«Обеспечение жильем молодых семей»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1 695,9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1 695,9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«Государственная и муниципальная поддержка граждан в сфере ипотечного жилищного кредитования»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1 292,1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1 292,1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«Приобретение жилья для детей-сирот и детей, оставшихся без попечения родителей»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3 322,4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3 318,3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«Стимулирование развития жилищного строительства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514,3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294,0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«Развитие газификации Фурмановского муниципального района»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12 679,3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10 016,3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647874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6290" y="3872056"/>
          <a:ext cx="8678198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2858"/>
                <a:gridCol w="510484"/>
                <a:gridCol w="729260"/>
                <a:gridCol w="729260"/>
                <a:gridCol w="656336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молодых семей, получивших свидетельство о праве на получение социальной выплаты на приобретение (строительство)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жилого помещения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семей получивших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свидетельство о предоставлении субсидий на оплату первоначального взноса при получении ипотечного жилищного кредита (на погашение основной суммы долга и уплату процентов по ипотечному жилищному кредиту (в том числе рефинансированному))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64294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«Организация предоставления государственных и муниципальных услуг на базе МКУ «МФЦ»»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16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8 784,4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8 675,3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«Повышение качества и доступности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предоставления государственных и муниципальных услуг на базе МКУ «МФЦ»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8 754,4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8 675,3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35984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3662392"/>
          <a:ext cx="8715440" cy="240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54"/>
                <a:gridCol w="500068"/>
                <a:gridCol w="928694"/>
                <a:gridCol w="714380"/>
                <a:gridCol w="642944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граждан, имеющих доступ к получению государственных и муниципальных услуг,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принципу «Одного окна»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специалистов, работающих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 режиме «Одного окна»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Среднее время ожидания заявителем в очереди при предоставлении государственной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муниципальной услуги (с момента отметки о посещении организации до момента приема заявителем)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мин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заявителей, удовлетворенных качеством предоставления на базе МФЦ государственных и муниципальных услуг, от общего числа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опрошенных заявителей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04664"/>
            <a:ext cx="8534400" cy="450858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16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«Субсидирование для предоставления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коммунальных услуг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647874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4010888"/>
          <a:ext cx="8678198" cy="12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6403"/>
                <a:gridCol w="856939"/>
                <a:gridCol w="729260"/>
                <a:gridCol w="729260"/>
                <a:gridCol w="656336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юридических лиц и индивидуальных предпринимателей, которым предоставлена субсидия на возмещение суммы затрат в связи с реализацией гражданам услуг отопления и горячего водоснабжения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53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3 181,8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2 910,4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«Благоустройство территорий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общего пользования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2 353,8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2 082,4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«Содержание и благоустройство кладбищ»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07992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437112"/>
          <a:ext cx="8715436" cy="1276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1854"/>
                <a:gridCol w="914796"/>
                <a:gridCol w="852019"/>
                <a:gridCol w="692267"/>
                <a:gridCol w="674500"/>
              </a:tblGrid>
              <a:tr h="2176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41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Ликвидация стихийных свалок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куб.м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4 692,5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6 350,0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6 350,0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отремонтированных колодцев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527175"/>
          <a:ext cx="8678199" cy="3206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1877"/>
                <a:gridCol w="934088"/>
                <a:gridCol w="862234"/>
              </a:tblGrid>
              <a:tr h="533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2451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Представительный орган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626,9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Контрольно-счетная комиссия Фурмановского муниципального района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446,4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1 444,7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2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Другие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общерайонные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мероприятия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149,1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3 016,4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Межбюджетные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трансферты бюджетам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сельских поселений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10 479,3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10 479,3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 судебных актов по искам к Фурмановскому муниципальному району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267,8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Субсидии организациям транспорта, осуществляющим транспортное обслуживание населения автомобильным транспортом на социально – значимых маршрутах с малой интенсивностью пассажиропотока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4 197,8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4 197,8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5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279,1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275,5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сфере образования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4 924,2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4 890,3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 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государственных полномочий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925,8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843,0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Межбюджетные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трансферты из бюджетов поселений на осуществление переданных полномочий по вопросам местного значения поселений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accent1"/>
                </a:solidFill>
              </a:rPr>
              <a:t>Непрограммные</a:t>
            </a:r>
            <a:r>
              <a:rPr lang="ru-RU" sz="2000" dirty="0" smtClean="0">
                <a:solidFill>
                  <a:schemeClr val="accent1"/>
                </a:solidFill>
              </a:rPr>
              <a:t> направления деятельности</a:t>
            </a:r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Публично-нормативные обязательства</a:t>
            </a:r>
            <a:endParaRPr lang="ru-RU" sz="2000" dirty="0"/>
          </a:p>
        </p:txBody>
      </p:sp>
      <p:sp>
        <p:nvSpPr>
          <p:cNvPr id="5" name="TextBox 1"/>
          <p:cNvSpPr txBox="1"/>
          <p:nvPr/>
        </p:nvSpPr>
        <p:spPr>
          <a:xfrm>
            <a:off x="285720" y="14287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785926"/>
          <a:ext cx="8643999" cy="12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8"/>
                <a:gridCol w="1928826"/>
                <a:gridCol w="164307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Выплата компенсации части родительской платы за присмотр и уход за детьми 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2 317,5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2 317,5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2 834,1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2 830,4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1ca28e4dcd1db95f436b527c04cf64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86058"/>
            <a:ext cx="5036359" cy="335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3071810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Консолидированный бюджет Фурмановского муниципального района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48" y="2786058"/>
            <a:ext cx="50006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0" y="4572008"/>
            <a:ext cx="428628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4" name="TextBox 33"/>
          <p:cNvSpPr txBox="1"/>
          <p:nvPr/>
        </p:nvSpPr>
        <p:spPr>
          <a:xfrm>
            <a:off x="4429124" y="3643314"/>
            <a:ext cx="228601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6" name="Прямая со стрелкой 15"/>
          <p:cNvCxnSpPr>
            <a:endCxn id="34" idx="1"/>
          </p:cNvCxnSpPr>
          <p:nvPr/>
        </p:nvCxnSpPr>
        <p:spPr>
          <a:xfrm rot="10800000">
            <a:off x="4429124" y="3827980"/>
            <a:ext cx="2286016" cy="296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/>
          </a:p>
        </p:txBody>
      </p:sp>
      <p:pic>
        <p:nvPicPr>
          <p:cNvPr id="4" name="Рисунок 3" descr="budg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71744"/>
            <a:ext cx="5443566" cy="330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3571876"/>
            <a:ext cx="3396887" cy="2071702"/>
          </a:xfrm>
        </p:spPr>
      </p:pic>
      <p:sp>
        <p:nvSpPr>
          <p:cNvPr id="5" name="TextBox 4"/>
          <p:cNvSpPr txBox="1"/>
          <p:nvPr/>
        </p:nvSpPr>
        <p:spPr>
          <a:xfrm>
            <a:off x="6286512" y="2000240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ru-RU" sz="1600" b="1" dirty="0" smtClean="0"/>
          </a:p>
          <a:p>
            <a:r>
              <a:rPr lang="ru-RU" sz="1600" b="1" dirty="0" smtClean="0"/>
              <a:t>Муниципальный долг </a:t>
            </a:r>
            <a:r>
              <a:rPr lang="ru-RU" sz="1600" dirty="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dirty="0" smtClean="0"/>
              <a:t>Межбюджетные трансферты </a:t>
            </a:r>
            <a:r>
              <a:rPr lang="ru-RU" sz="1600" dirty="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dirty="0" smtClean="0"/>
              <a:t>Дотации </a:t>
            </a:r>
            <a:r>
              <a:rPr lang="ru-RU" sz="1600" dirty="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dirty="0" smtClean="0"/>
              <a:t>Муниципальная программа </a:t>
            </a:r>
            <a:r>
              <a:rPr lang="ru-RU" sz="1600" dirty="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736</TotalTime>
  <Words>4200</Words>
  <Application>Microsoft Office PowerPoint</Application>
  <PresentationFormat>Экран (4:3)</PresentationFormat>
  <Paragraphs>990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Официальная</vt:lpstr>
      <vt:lpstr>«Бюджет для граждан» к проекту решения Совета Фурмановского муниципального района «Об утверждении отчета об исполнении бюджета Фурмановского муниципального района за 2019 год»</vt:lpstr>
      <vt:lpstr>Уважаемые жители Фурмановского района!</vt:lpstr>
      <vt:lpstr>Фурмановский муниципальный район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Сведения о прогнозируемых и фактических значениях социально – экономического развития Фурмановского муниципального района </vt:lpstr>
      <vt:lpstr>Консолидированный бюджет Фурмановского муниципального района</vt:lpstr>
      <vt:lpstr>Бюджет Фурмановского муниципального района</vt:lpstr>
      <vt:lpstr>Сведения о фактических поступлениях доходов по видам доходов в сравнении с утвержденными значениями</vt:lpstr>
      <vt:lpstr>Сведения о фактических поступлениях доходов по видам доходов в сравнении с утвержденными значениями</vt:lpstr>
      <vt:lpstr>Расходы</vt:lpstr>
      <vt:lpstr>Расходы по разделам и подразделам классификации расходов бюджета</vt:lpstr>
      <vt:lpstr>Слайд 17</vt:lpstr>
      <vt:lpstr>Слайд 18</vt:lpstr>
      <vt:lpstr>Слайд 19</vt:lpstr>
      <vt:lpstr>Муниципальная программа «Развитие образования Фурмановского муниципального района</vt:lpstr>
      <vt:lpstr>Муниципальная программа «Развитие образования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«Земельные отношения Фурмановского муниципального района»</vt:lpstr>
      <vt:lpstr>Муниципальная программа «Безопасный район»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«Управление муниципальными финансами Фурмановского муниципального района»</vt:lpstr>
      <vt:lpstr>Муниципальная программа «Обеспечение доступным и комфортным жильем, населения Фурмановского муниципального района»</vt:lpstr>
      <vt:lpstr>Муниципальная программа «Организация предоставления государственных и муниципальных услуг на базе МКУ «МФЦ»»</vt:lpstr>
      <vt:lpstr>Муниципальная программа «Забота и поддержка»</vt:lpstr>
      <vt:lpstr>Муниципальная программа «Благоустройство Фурмановского муниципального района»</vt:lpstr>
      <vt:lpstr>Непрограммные направления деятельности</vt:lpstr>
      <vt:lpstr>Публично-нормативные обязательства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2016г</dc:title>
  <dc:creator>admin</dc:creator>
  <cp:lastModifiedBy>Microsoft</cp:lastModifiedBy>
  <cp:revision>253</cp:revision>
  <dcterms:created xsi:type="dcterms:W3CDTF">2016-06-22T11:14:51Z</dcterms:created>
  <dcterms:modified xsi:type="dcterms:W3CDTF">2020-04-08T11:57:02Z</dcterms:modified>
</cp:coreProperties>
</file>