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318" r:id="rId11"/>
    <p:sldId id="319" r:id="rId12"/>
    <p:sldId id="285" r:id="rId13"/>
    <p:sldId id="283" r:id="rId14"/>
    <p:sldId id="284" r:id="rId15"/>
    <p:sldId id="286" r:id="rId16"/>
    <p:sldId id="312" r:id="rId17"/>
    <p:sldId id="265" r:id="rId18"/>
    <p:sldId id="291" r:id="rId19"/>
    <p:sldId id="320" r:id="rId20"/>
    <p:sldId id="292" r:id="rId21"/>
    <p:sldId id="293" r:id="rId22"/>
    <p:sldId id="294" r:id="rId23"/>
    <p:sldId id="321" r:id="rId24"/>
    <p:sldId id="296" r:id="rId25"/>
    <p:sldId id="297" r:id="rId26"/>
    <p:sldId id="298" r:id="rId27"/>
    <p:sldId id="315" r:id="rId28"/>
    <p:sldId id="316" r:id="rId29"/>
    <p:sldId id="300" r:id="rId30"/>
    <p:sldId id="301" r:id="rId31"/>
    <p:sldId id="314" r:id="rId32"/>
    <p:sldId id="303" r:id="rId33"/>
    <p:sldId id="308" r:id="rId34"/>
    <p:sldId id="304" r:id="rId35"/>
    <p:sldId id="306" r:id="rId36"/>
    <p:sldId id="313" r:id="rId37"/>
    <p:sldId id="307" r:id="rId38"/>
    <p:sldId id="317" r:id="rId39"/>
    <p:sldId id="322" r:id="rId40"/>
    <p:sldId id="302" r:id="rId41"/>
    <p:sldId id="310" r:id="rId42"/>
    <p:sldId id="311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план</c:v>
                </c:pt>
              </c:strCache>
            </c:strRef>
          </c:tx>
          <c:dLbls>
            <c:dLbl>
              <c:idx val="0"/>
              <c:layout>
                <c:manualLayout>
                  <c:x val="-2.9867461376316211E-3"/>
                  <c:y val="0.34722222222222454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29444444444444606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0.20555555555555555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929827.6</c:v>
                </c:pt>
                <c:pt idx="1">
                  <c:v>964303</c:v>
                </c:pt>
                <c:pt idx="2">
                  <c:v>-34475.4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отчет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3027777777777799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28888888888889208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1.9527777777777786E-2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954963.1</c:v>
                </c:pt>
                <c:pt idx="1">
                  <c:v>918992.8</c:v>
                </c:pt>
                <c:pt idx="2">
                  <c:v>35970.300000000003</c:v>
                </c:pt>
              </c:numCache>
            </c:numRef>
          </c:val>
        </c:ser>
        <c:axId val="151996288"/>
        <c:axId val="151997824"/>
      </c:barChart>
      <c:catAx>
        <c:axId val="151996288"/>
        <c:scaling>
          <c:orientation val="minMax"/>
        </c:scaling>
        <c:axPos val="b"/>
        <c:tickLblPos val="nextTo"/>
        <c:crossAx val="151997824"/>
        <c:crosses val="autoZero"/>
        <c:auto val="1"/>
        <c:lblAlgn val="ctr"/>
        <c:lblOffset val="100"/>
      </c:catAx>
      <c:valAx>
        <c:axId val="151997824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51996288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план</c:v>
                </c:pt>
              </c:strCache>
            </c:strRef>
          </c:tx>
          <c:dLbls>
            <c:dLbl>
              <c:idx val="0"/>
              <c:layout>
                <c:manualLayout>
                  <c:x val="-2.9867461376316142E-3"/>
                  <c:y val="0.3472222222222223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29444444444444612"/>
                </c:manualLayout>
              </c:layout>
              <c:showVal val="1"/>
            </c:dLbl>
            <c:dLbl>
              <c:idx val="2"/>
              <c:layout>
                <c:manualLayout>
                  <c:x val="1.4933730688158088E-3"/>
                  <c:y val="0.18888932633420821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611348.4</c:v>
                </c:pt>
                <c:pt idx="1">
                  <c:v>626377.30000000005</c:v>
                </c:pt>
                <c:pt idx="2">
                  <c:v>-15028.9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отчет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30277777777777998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28888888888889219"/>
                </c:manualLayout>
              </c:layout>
              <c:showVal val="1"/>
            </c:dLbl>
            <c:dLbl>
              <c:idx val="2"/>
              <c:layout>
                <c:manualLayout>
                  <c:x val="2.9867461376316142E-3"/>
                  <c:y val="-3.8929352580927404E-2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626455.80000000005</c:v>
                </c:pt>
                <c:pt idx="1">
                  <c:v>608147.1</c:v>
                </c:pt>
                <c:pt idx="2">
                  <c:v>18308.7</c:v>
                </c:pt>
              </c:numCache>
            </c:numRef>
          </c:val>
        </c:ser>
        <c:axId val="156940544"/>
        <c:axId val="158954240"/>
      </c:barChart>
      <c:catAx>
        <c:axId val="156940544"/>
        <c:scaling>
          <c:orientation val="minMax"/>
        </c:scaling>
        <c:axPos val="b"/>
        <c:tickLblPos val="nextTo"/>
        <c:crossAx val="158954240"/>
        <c:crosses val="autoZero"/>
        <c:auto val="1"/>
        <c:lblAlgn val="ctr"/>
        <c:lblOffset val="100"/>
      </c:catAx>
      <c:valAx>
        <c:axId val="158954240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56940544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3AF6BA-E93F-462F-AEDF-DB0D6FEFB0A3}" type="doc">
      <dgm:prSet loTypeId="urn:microsoft.com/office/officeart/2005/8/layout/radial2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9A35D1-0267-42C2-AED0-8DCBE378A85F}">
      <dgm:prSet phldrT="[Текст]" custT="1"/>
      <dgm:spPr/>
      <dgm:t>
        <a:bodyPr/>
        <a:lstStyle/>
        <a:p>
          <a:r>
            <a:rPr lang="ru-RU" sz="1200" dirty="0" smtClean="0"/>
            <a:t>Бюджет Фурмановского муниципального района</a:t>
          </a:r>
          <a:endParaRPr lang="ru-RU" sz="1200" dirty="0"/>
        </a:p>
      </dgm:t>
    </dgm:pt>
    <dgm:pt modelId="{5996F7BC-44CC-44B1-9836-F91A6627D88D}" type="parTrans" cxnId="{5D298686-09AD-47C8-A6C9-90E1D1C62ADE}">
      <dgm:prSet/>
      <dgm:spPr/>
      <dgm:t>
        <a:bodyPr/>
        <a:lstStyle/>
        <a:p>
          <a:endParaRPr lang="ru-RU"/>
        </a:p>
      </dgm:t>
    </dgm:pt>
    <dgm:pt modelId="{9C520113-4C3E-4115-BFC0-8EEEEC72BC9A}" type="sibTrans" cxnId="{5D298686-09AD-47C8-A6C9-90E1D1C62ADE}">
      <dgm:prSet/>
      <dgm:spPr/>
      <dgm:t>
        <a:bodyPr/>
        <a:lstStyle/>
        <a:p>
          <a:endParaRPr lang="ru-RU"/>
        </a:p>
      </dgm:t>
    </dgm:pt>
    <dgm:pt modelId="{50FA5AD2-D2D2-469B-8162-610FF38BDF1F}">
      <dgm:prSet phldrT="[Текст]" custT="1"/>
      <dgm:spPr/>
      <dgm:t>
        <a:bodyPr/>
        <a:lstStyle/>
        <a:p>
          <a:r>
            <a:rPr lang="ru-RU" sz="1200" dirty="0" smtClean="0"/>
            <a:t>Бюджет Фурмановского городского поселения</a:t>
          </a:r>
          <a:endParaRPr lang="ru-RU" sz="1200" dirty="0"/>
        </a:p>
      </dgm:t>
    </dgm:pt>
    <dgm:pt modelId="{ED0E634A-629C-4C3E-B60C-4D52FED4EA17}" type="parTrans" cxnId="{81C5AA4D-E37B-4AEF-9987-38BDD145A1D0}">
      <dgm:prSet/>
      <dgm:spPr/>
      <dgm:t>
        <a:bodyPr/>
        <a:lstStyle/>
        <a:p>
          <a:endParaRPr lang="ru-RU"/>
        </a:p>
      </dgm:t>
    </dgm:pt>
    <dgm:pt modelId="{5468445F-A4AD-4F74-A9CC-CDE75CDBD961}" type="sibTrans" cxnId="{81C5AA4D-E37B-4AEF-9987-38BDD145A1D0}">
      <dgm:prSet/>
      <dgm:spPr/>
      <dgm:t>
        <a:bodyPr/>
        <a:lstStyle/>
        <a:p>
          <a:endParaRPr lang="ru-RU"/>
        </a:p>
      </dgm:t>
    </dgm:pt>
    <dgm:pt modelId="{839AE37B-8EDA-4814-B3D8-0156539ADF4A}">
      <dgm:prSet phldrT="[Текст]" custT="1"/>
      <dgm:spPr/>
      <dgm:t>
        <a:bodyPr/>
        <a:lstStyle/>
        <a:p>
          <a:r>
            <a:rPr lang="ru-RU" sz="1200" dirty="0" smtClean="0"/>
            <a:t>Бюджеты сельских поселений Фурмановского муниципального района</a:t>
          </a:r>
          <a:endParaRPr lang="ru-RU" sz="1200" dirty="0"/>
        </a:p>
      </dgm:t>
    </dgm:pt>
    <dgm:pt modelId="{5A0963FB-950C-4091-9FC2-0F4792918F62}" type="parTrans" cxnId="{2610CD33-10C9-4907-8FDB-026E4DD668C5}">
      <dgm:prSet/>
      <dgm:spPr/>
      <dgm:t>
        <a:bodyPr/>
        <a:lstStyle/>
        <a:p>
          <a:endParaRPr lang="ru-RU"/>
        </a:p>
      </dgm:t>
    </dgm:pt>
    <dgm:pt modelId="{3174381C-6F08-425B-B79E-B04D4D7FD472}" type="sibTrans" cxnId="{2610CD33-10C9-4907-8FDB-026E4DD668C5}">
      <dgm:prSet/>
      <dgm:spPr/>
      <dgm:t>
        <a:bodyPr/>
        <a:lstStyle/>
        <a:p>
          <a:endParaRPr lang="ru-RU"/>
        </a:p>
      </dgm:t>
    </dgm:pt>
    <dgm:pt modelId="{9ACA4F12-2313-42CC-8898-A3EC99BFD134}" type="pres">
      <dgm:prSet presAssocID="{CC3AF6BA-E93F-462F-AEDF-DB0D6FEFB0A3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B6B7E2-4CDF-4212-9401-DC315956821E}" type="pres">
      <dgm:prSet presAssocID="{CC3AF6BA-E93F-462F-AEDF-DB0D6FEFB0A3}" presName="cycle" presStyleCnt="0"/>
      <dgm:spPr/>
    </dgm:pt>
    <dgm:pt modelId="{44FAE901-9636-4F92-A90A-975CABC2BF70}" type="pres">
      <dgm:prSet presAssocID="{CC3AF6BA-E93F-462F-AEDF-DB0D6FEFB0A3}" presName="centerShape" presStyleCnt="0"/>
      <dgm:spPr/>
    </dgm:pt>
    <dgm:pt modelId="{50803CA1-9674-4892-B4E7-5D4EE93F4F49}" type="pres">
      <dgm:prSet presAssocID="{CC3AF6BA-E93F-462F-AEDF-DB0D6FEFB0A3}" presName="connSite" presStyleLbl="node1" presStyleIdx="0" presStyleCnt="4"/>
      <dgm:spPr/>
    </dgm:pt>
    <dgm:pt modelId="{4DD04CA9-AB15-4068-A1BE-071B30FF6160}" type="pres">
      <dgm:prSet presAssocID="{CC3AF6BA-E93F-462F-AEDF-DB0D6FEFB0A3}" presName="visible" presStyleLbl="node1" presStyleIdx="0" presStyleCnt="4" custScaleX="149994" custScaleY="153663"/>
      <dgm:spPr/>
    </dgm:pt>
    <dgm:pt modelId="{CEDF3607-7028-4830-A8A3-B241EB6A890B}" type="pres">
      <dgm:prSet presAssocID="{5996F7BC-44CC-44B1-9836-F91A6627D88D}" presName="Name25" presStyleLbl="parChTrans1D1" presStyleIdx="0" presStyleCnt="3"/>
      <dgm:spPr/>
      <dgm:t>
        <a:bodyPr/>
        <a:lstStyle/>
        <a:p>
          <a:endParaRPr lang="ru-RU"/>
        </a:p>
      </dgm:t>
    </dgm:pt>
    <dgm:pt modelId="{1EE8E450-1231-4159-8A3F-02145AD750F7}" type="pres">
      <dgm:prSet presAssocID="{209A35D1-0267-42C2-AED0-8DCBE378A85F}" presName="node" presStyleCnt="0"/>
      <dgm:spPr/>
    </dgm:pt>
    <dgm:pt modelId="{5698A1E3-05BF-4AB2-A784-A84AE51ADE16}" type="pres">
      <dgm:prSet presAssocID="{209A35D1-0267-42C2-AED0-8DCBE378A85F}" presName="parentNode" presStyleLbl="node1" presStyleIdx="1" presStyleCnt="4" custScaleX="136909" custScaleY="135095" custLinFactNeighborX="84694" custLinFactNeighborY="1762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26FF47-A923-48B0-AF52-3A405E0BEF2C}" type="pres">
      <dgm:prSet presAssocID="{209A35D1-0267-42C2-AED0-8DCBE378A85F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3DB913-9535-41CB-B066-F4FCC87F7A0A}" type="pres">
      <dgm:prSet presAssocID="{ED0E634A-629C-4C3E-B60C-4D52FED4EA17}" presName="Name25" presStyleLbl="parChTrans1D1" presStyleIdx="1" presStyleCnt="3"/>
      <dgm:spPr/>
      <dgm:t>
        <a:bodyPr/>
        <a:lstStyle/>
        <a:p>
          <a:endParaRPr lang="ru-RU"/>
        </a:p>
      </dgm:t>
    </dgm:pt>
    <dgm:pt modelId="{9267CFD2-F997-44CA-B8E7-EB8A39FD34F0}" type="pres">
      <dgm:prSet presAssocID="{50FA5AD2-D2D2-469B-8162-610FF38BDF1F}" presName="node" presStyleCnt="0"/>
      <dgm:spPr/>
    </dgm:pt>
    <dgm:pt modelId="{0E5153C4-F0CE-4B16-BA55-CEE538B4844A}" type="pres">
      <dgm:prSet presAssocID="{50FA5AD2-D2D2-469B-8162-610FF38BDF1F}" presName="parentNode" presStyleLbl="node1" presStyleIdx="2" presStyleCnt="4" custScaleX="132154" custScaleY="132153" custLinFactX="100000" custLinFactNeighborX="104064" custLinFactNeighborY="35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2CA62D-6DDF-45BB-876E-0EA416E0648D}" type="pres">
      <dgm:prSet presAssocID="{50FA5AD2-D2D2-469B-8162-610FF38BDF1F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91220D-584C-4326-A0D5-609DAE4B40F9}" type="pres">
      <dgm:prSet presAssocID="{5A0963FB-950C-4091-9FC2-0F4792918F62}" presName="Name25" presStyleLbl="parChTrans1D1" presStyleIdx="2" presStyleCnt="3"/>
      <dgm:spPr/>
      <dgm:t>
        <a:bodyPr/>
        <a:lstStyle/>
        <a:p>
          <a:endParaRPr lang="ru-RU"/>
        </a:p>
      </dgm:t>
    </dgm:pt>
    <dgm:pt modelId="{89039FE4-D1BE-49D8-B8EF-E26277EC54D0}" type="pres">
      <dgm:prSet presAssocID="{839AE37B-8EDA-4814-B3D8-0156539ADF4A}" presName="node" presStyleCnt="0"/>
      <dgm:spPr/>
    </dgm:pt>
    <dgm:pt modelId="{9C2339E5-DAC3-47B8-BD59-EC7C88054F3F}" type="pres">
      <dgm:prSet presAssocID="{839AE37B-8EDA-4814-B3D8-0156539ADF4A}" presName="parentNode" presStyleLbl="node1" presStyleIdx="3" presStyleCnt="4" custScaleX="136714" custScaleY="134655" custLinFactNeighborX="74028" custLinFactNeighborY="-198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C18B5D-6EA2-472F-AEED-AE54FEBAC4F0}" type="pres">
      <dgm:prSet presAssocID="{839AE37B-8EDA-4814-B3D8-0156539ADF4A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E1959E-F8BB-4E34-BA32-C91E250E499F}" type="presOf" srcId="{839AE37B-8EDA-4814-B3D8-0156539ADF4A}" destId="{9C2339E5-DAC3-47B8-BD59-EC7C88054F3F}" srcOrd="0" destOrd="0" presId="urn:microsoft.com/office/officeart/2005/8/layout/radial2"/>
    <dgm:cxn modelId="{2610CD33-10C9-4907-8FDB-026E4DD668C5}" srcId="{CC3AF6BA-E93F-462F-AEDF-DB0D6FEFB0A3}" destId="{839AE37B-8EDA-4814-B3D8-0156539ADF4A}" srcOrd="2" destOrd="0" parTransId="{5A0963FB-950C-4091-9FC2-0F4792918F62}" sibTransId="{3174381C-6F08-425B-B79E-B04D4D7FD472}"/>
    <dgm:cxn modelId="{81C5AA4D-E37B-4AEF-9987-38BDD145A1D0}" srcId="{CC3AF6BA-E93F-462F-AEDF-DB0D6FEFB0A3}" destId="{50FA5AD2-D2D2-469B-8162-610FF38BDF1F}" srcOrd="1" destOrd="0" parTransId="{ED0E634A-629C-4C3E-B60C-4D52FED4EA17}" sibTransId="{5468445F-A4AD-4F74-A9CC-CDE75CDBD961}"/>
    <dgm:cxn modelId="{5D298686-09AD-47C8-A6C9-90E1D1C62ADE}" srcId="{CC3AF6BA-E93F-462F-AEDF-DB0D6FEFB0A3}" destId="{209A35D1-0267-42C2-AED0-8DCBE378A85F}" srcOrd="0" destOrd="0" parTransId="{5996F7BC-44CC-44B1-9836-F91A6627D88D}" sibTransId="{9C520113-4C3E-4115-BFC0-8EEEEC72BC9A}"/>
    <dgm:cxn modelId="{D46B5DA3-AFCF-4609-82DB-17F5B829CFA1}" type="presOf" srcId="{50FA5AD2-D2D2-469B-8162-610FF38BDF1F}" destId="{0E5153C4-F0CE-4B16-BA55-CEE538B4844A}" srcOrd="0" destOrd="0" presId="urn:microsoft.com/office/officeart/2005/8/layout/radial2"/>
    <dgm:cxn modelId="{24332D7E-BE0A-437A-9646-5CA4C60DE57B}" type="presOf" srcId="{5A0963FB-950C-4091-9FC2-0F4792918F62}" destId="{E891220D-584C-4326-A0D5-609DAE4B40F9}" srcOrd="0" destOrd="0" presId="urn:microsoft.com/office/officeart/2005/8/layout/radial2"/>
    <dgm:cxn modelId="{EE090639-6D90-4B05-B53F-252925ABF402}" type="presOf" srcId="{5996F7BC-44CC-44B1-9836-F91A6627D88D}" destId="{CEDF3607-7028-4830-A8A3-B241EB6A890B}" srcOrd="0" destOrd="0" presId="urn:microsoft.com/office/officeart/2005/8/layout/radial2"/>
    <dgm:cxn modelId="{625DA445-3FDF-491E-85AF-17345BC7C4E9}" type="presOf" srcId="{209A35D1-0267-42C2-AED0-8DCBE378A85F}" destId="{5698A1E3-05BF-4AB2-A784-A84AE51ADE16}" srcOrd="0" destOrd="0" presId="urn:microsoft.com/office/officeart/2005/8/layout/radial2"/>
    <dgm:cxn modelId="{949D574C-0851-41D1-91C6-0B0BE61ED9B2}" type="presOf" srcId="{CC3AF6BA-E93F-462F-AEDF-DB0D6FEFB0A3}" destId="{9ACA4F12-2313-42CC-8898-A3EC99BFD134}" srcOrd="0" destOrd="0" presId="urn:microsoft.com/office/officeart/2005/8/layout/radial2"/>
    <dgm:cxn modelId="{FF99B97B-8504-4CEA-BF5E-8B3028169A7F}" type="presOf" srcId="{ED0E634A-629C-4C3E-B60C-4D52FED4EA17}" destId="{3F3DB913-9535-41CB-B066-F4FCC87F7A0A}" srcOrd="0" destOrd="0" presId="urn:microsoft.com/office/officeart/2005/8/layout/radial2"/>
    <dgm:cxn modelId="{11B4AEE1-2C53-47D7-B54E-C58C02DB553B}" type="presParOf" srcId="{9ACA4F12-2313-42CC-8898-A3EC99BFD134}" destId="{0FB6B7E2-4CDF-4212-9401-DC315956821E}" srcOrd="0" destOrd="0" presId="urn:microsoft.com/office/officeart/2005/8/layout/radial2"/>
    <dgm:cxn modelId="{E4CA1BA1-77A4-49C0-8437-4BAF4DFFF953}" type="presParOf" srcId="{0FB6B7E2-4CDF-4212-9401-DC315956821E}" destId="{44FAE901-9636-4F92-A90A-975CABC2BF70}" srcOrd="0" destOrd="0" presId="urn:microsoft.com/office/officeart/2005/8/layout/radial2"/>
    <dgm:cxn modelId="{B19E5491-8E48-4CDF-B09E-B481515014A4}" type="presParOf" srcId="{44FAE901-9636-4F92-A90A-975CABC2BF70}" destId="{50803CA1-9674-4892-B4E7-5D4EE93F4F49}" srcOrd="0" destOrd="0" presId="urn:microsoft.com/office/officeart/2005/8/layout/radial2"/>
    <dgm:cxn modelId="{5174A1C4-10DA-4E48-B40B-03535E78A5F2}" type="presParOf" srcId="{44FAE901-9636-4F92-A90A-975CABC2BF70}" destId="{4DD04CA9-AB15-4068-A1BE-071B30FF6160}" srcOrd="1" destOrd="0" presId="urn:microsoft.com/office/officeart/2005/8/layout/radial2"/>
    <dgm:cxn modelId="{312CC0C8-AC16-43E8-9D8D-1082927453BF}" type="presParOf" srcId="{0FB6B7E2-4CDF-4212-9401-DC315956821E}" destId="{CEDF3607-7028-4830-A8A3-B241EB6A890B}" srcOrd="1" destOrd="0" presId="urn:microsoft.com/office/officeart/2005/8/layout/radial2"/>
    <dgm:cxn modelId="{563BEE67-F860-4DC0-8AA9-A0695636A551}" type="presParOf" srcId="{0FB6B7E2-4CDF-4212-9401-DC315956821E}" destId="{1EE8E450-1231-4159-8A3F-02145AD750F7}" srcOrd="2" destOrd="0" presId="urn:microsoft.com/office/officeart/2005/8/layout/radial2"/>
    <dgm:cxn modelId="{42B07BCB-1591-45D5-88B3-8965AD00C297}" type="presParOf" srcId="{1EE8E450-1231-4159-8A3F-02145AD750F7}" destId="{5698A1E3-05BF-4AB2-A784-A84AE51ADE16}" srcOrd="0" destOrd="0" presId="urn:microsoft.com/office/officeart/2005/8/layout/radial2"/>
    <dgm:cxn modelId="{21D8116B-6330-4331-B6B2-F670A37E61FE}" type="presParOf" srcId="{1EE8E450-1231-4159-8A3F-02145AD750F7}" destId="{E026FF47-A923-48B0-AF52-3A405E0BEF2C}" srcOrd="1" destOrd="0" presId="urn:microsoft.com/office/officeart/2005/8/layout/radial2"/>
    <dgm:cxn modelId="{83BFF351-C348-4C84-889B-391267D6BABD}" type="presParOf" srcId="{0FB6B7E2-4CDF-4212-9401-DC315956821E}" destId="{3F3DB913-9535-41CB-B066-F4FCC87F7A0A}" srcOrd="3" destOrd="0" presId="urn:microsoft.com/office/officeart/2005/8/layout/radial2"/>
    <dgm:cxn modelId="{B186D32D-4B3F-455C-A07C-C0EA9E5F5A5D}" type="presParOf" srcId="{0FB6B7E2-4CDF-4212-9401-DC315956821E}" destId="{9267CFD2-F997-44CA-B8E7-EB8A39FD34F0}" srcOrd="4" destOrd="0" presId="urn:microsoft.com/office/officeart/2005/8/layout/radial2"/>
    <dgm:cxn modelId="{31409C2A-F1FF-4B08-8ABB-F31C911DCA8A}" type="presParOf" srcId="{9267CFD2-F997-44CA-B8E7-EB8A39FD34F0}" destId="{0E5153C4-F0CE-4B16-BA55-CEE538B4844A}" srcOrd="0" destOrd="0" presId="urn:microsoft.com/office/officeart/2005/8/layout/radial2"/>
    <dgm:cxn modelId="{958CC4DF-1F54-4FFD-80C8-9611E066120C}" type="presParOf" srcId="{9267CFD2-F997-44CA-B8E7-EB8A39FD34F0}" destId="{782CA62D-6DDF-45BB-876E-0EA416E0648D}" srcOrd="1" destOrd="0" presId="urn:microsoft.com/office/officeart/2005/8/layout/radial2"/>
    <dgm:cxn modelId="{B4E8A78A-495C-4183-A9FF-946448B2502F}" type="presParOf" srcId="{0FB6B7E2-4CDF-4212-9401-DC315956821E}" destId="{E891220D-584C-4326-A0D5-609DAE4B40F9}" srcOrd="5" destOrd="0" presId="urn:microsoft.com/office/officeart/2005/8/layout/radial2"/>
    <dgm:cxn modelId="{45D12EA0-371B-4BDD-B60C-765F954289F4}" type="presParOf" srcId="{0FB6B7E2-4CDF-4212-9401-DC315956821E}" destId="{89039FE4-D1BE-49D8-B8EF-E26277EC54D0}" srcOrd="6" destOrd="0" presId="urn:microsoft.com/office/officeart/2005/8/layout/radial2"/>
    <dgm:cxn modelId="{C39F04E9-8385-4239-B720-75726F501775}" type="presParOf" srcId="{89039FE4-D1BE-49D8-B8EF-E26277EC54D0}" destId="{9C2339E5-DAC3-47B8-BD59-EC7C88054F3F}" srcOrd="0" destOrd="0" presId="urn:microsoft.com/office/officeart/2005/8/layout/radial2"/>
    <dgm:cxn modelId="{C6049222-AF3D-4309-B659-74BC568BDAF7}" type="presParOf" srcId="{89039FE4-D1BE-49D8-B8EF-E26277EC54D0}" destId="{D3C18B5D-6EA2-472F-AEED-AE54FEBAC4F0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2D946E-4F5A-4E0E-A310-4A981FE66C7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B5942A-C60A-4215-8CB3-B503BA0BF393}">
      <dgm:prSet phldrT="[Текст]"/>
      <dgm:spPr/>
      <dgm:t>
        <a:bodyPr/>
        <a:lstStyle/>
        <a:p>
          <a:r>
            <a:rPr lang="ru-RU" dirty="0" smtClean="0"/>
            <a:t>Поступающие в бюджет денежные средства являются </a:t>
          </a:r>
          <a:r>
            <a:rPr lang="ru-RU" b="1" dirty="0" smtClean="0"/>
            <a:t>доходами</a:t>
          </a:r>
          <a:endParaRPr lang="ru-RU" dirty="0"/>
        </a:p>
      </dgm:t>
    </dgm:pt>
    <dgm:pt modelId="{EAABEC80-4672-48B0-A7E1-3CE3D0D0E676}" type="parTrans" cxnId="{F1D089A0-B476-47C4-B784-4C5F416EFDA3}">
      <dgm:prSet/>
      <dgm:spPr/>
      <dgm:t>
        <a:bodyPr/>
        <a:lstStyle/>
        <a:p>
          <a:endParaRPr lang="ru-RU"/>
        </a:p>
      </dgm:t>
    </dgm:pt>
    <dgm:pt modelId="{EBB83BA3-D082-4737-B908-89001ECB626A}" type="sibTrans" cxnId="{F1D089A0-B476-47C4-B784-4C5F416EFDA3}">
      <dgm:prSet/>
      <dgm:spPr/>
      <dgm:t>
        <a:bodyPr/>
        <a:lstStyle/>
        <a:p>
          <a:endParaRPr lang="ru-RU"/>
        </a:p>
      </dgm:t>
    </dgm:pt>
    <dgm:pt modelId="{E2D24A1D-60D6-4BD1-B01C-50C8ABDF494E}">
      <dgm:prSet phldrT="[Текст]"/>
      <dgm:spPr/>
      <dgm:t>
        <a:bodyPr/>
        <a:lstStyle/>
        <a:p>
          <a:r>
            <a:rPr lang="ru-RU" b="1" dirty="0" smtClean="0"/>
            <a:t>Налоговые доходы </a:t>
          </a:r>
          <a:r>
            <a:rPr lang="ru-RU" dirty="0" smtClean="0"/>
            <a:t>(часть доходов граждан и организаций, которые они обязаны платить государству)</a:t>
          </a:r>
          <a:endParaRPr lang="ru-RU" dirty="0"/>
        </a:p>
      </dgm:t>
    </dgm:pt>
    <dgm:pt modelId="{EE161401-FE1E-426B-97BE-D782D904655F}" type="parTrans" cxnId="{1DE15C34-DFC5-4303-9BA4-0423157A32CB}">
      <dgm:prSet/>
      <dgm:spPr/>
      <dgm:t>
        <a:bodyPr/>
        <a:lstStyle/>
        <a:p>
          <a:endParaRPr lang="ru-RU"/>
        </a:p>
      </dgm:t>
    </dgm:pt>
    <dgm:pt modelId="{FD03EC44-697A-4BC3-BD84-557D0B9D93BF}" type="sibTrans" cxnId="{1DE15C34-DFC5-4303-9BA4-0423157A32CB}">
      <dgm:prSet/>
      <dgm:spPr/>
      <dgm:t>
        <a:bodyPr/>
        <a:lstStyle/>
        <a:p>
          <a:endParaRPr lang="ru-RU"/>
        </a:p>
      </dgm:t>
    </dgm:pt>
    <dgm:pt modelId="{70E76669-1892-4707-9409-5B5D60F3C11B}">
      <dgm:prSet phldrT="[Текст]"/>
      <dgm:spPr/>
      <dgm:t>
        <a:bodyPr/>
        <a:lstStyle/>
        <a:p>
          <a:r>
            <a:rPr lang="ru-RU" b="1" dirty="0" smtClean="0"/>
            <a:t>Неналоговые доходы </a:t>
          </a:r>
          <a:r>
            <a:rPr lang="ru-RU" dirty="0" smtClean="0"/>
            <a:t>(платежи в виде штрафов, санкций за нарушение законодательства, платежи за пользование имуществом государства, средства самообложения граждан)</a:t>
          </a:r>
          <a:endParaRPr lang="ru-RU" dirty="0"/>
        </a:p>
      </dgm:t>
    </dgm:pt>
    <dgm:pt modelId="{57204A41-5935-4FDF-B445-4EA1B61DC82E}" type="parTrans" cxnId="{A2AA4C7E-F04D-4CFC-BCAE-F5D35A9383BE}">
      <dgm:prSet/>
      <dgm:spPr/>
      <dgm:t>
        <a:bodyPr/>
        <a:lstStyle/>
        <a:p>
          <a:endParaRPr lang="ru-RU"/>
        </a:p>
      </dgm:t>
    </dgm:pt>
    <dgm:pt modelId="{64E181F6-C36A-4C1A-9E23-2ABB8BEAB100}" type="sibTrans" cxnId="{A2AA4C7E-F04D-4CFC-BCAE-F5D35A9383BE}">
      <dgm:prSet/>
      <dgm:spPr/>
      <dgm:t>
        <a:bodyPr/>
        <a:lstStyle/>
        <a:p>
          <a:endParaRPr lang="ru-RU"/>
        </a:p>
      </dgm:t>
    </dgm:pt>
    <dgm:pt modelId="{FC83E824-FE22-4A9D-A38E-0DAB55C45A6E}">
      <dgm:prSet/>
      <dgm:spPr/>
      <dgm:t>
        <a:bodyPr/>
        <a:lstStyle/>
        <a:p>
          <a:r>
            <a:rPr lang="ru-RU" b="1" dirty="0" smtClean="0"/>
            <a:t>Безвозмездные поступления </a:t>
          </a:r>
        </a:p>
        <a:p>
          <a:r>
            <a:rPr lang="ru-RU" dirty="0" smtClean="0"/>
            <a:t>(средства, которые поступают в бюджет безвозмездно из других бюджетов, а также от юридических и физических лиц)</a:t>
          </a:r>
          <a:endParaRPr lang="ru-RU" dirty="0"/>
        </a:p>
      </dgm:t>
    </dgm:pt>
    <dgm:pt modelId="{5AF09B0C-4F6A-4E77-856F-D2D4FDB1ACB7}" type="parTrans" cxnId="{8ED5CBED-054C-418A-89ED-E0F84CE4C2AC}">
      <dgm:prSet/>
      <dgm:spPr/>
      <dgm:t>
        <a:bodyPr/>
        <a:lstStyle/>
        <a:p>
          <a:endParaRPr lang="ru-RU"/>
        </a:p>
      </dgm:t>
    </dgm:pt>
    <dgm:pt modelId="{D4B672FD-4917-41E1-9FEB-A662A11C3A0D}" type="sibTrans" cxnId="{8ED5CBED-054C-418A-89ED-E0F84CE4C2AC}">
      <dgm:prSet/>
      <dgm:spPr/>
      <dgm:t>
        <a:bodyPr/>
        <a:lstStyle/>
        <a:p>
          <a:endParaRPr lang="ru-RU"/>
        </a:p>
      </dgm:t>
    </dgm:pt>
    <dgm:pt modelId="{845DD1A9-A77A-4F23-8745-739D82BA73A9}" type="pres">
      <dgm:prSet presAssocID="{6D2D946E-4F5A-4E0E-A310-4A981FE66C7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93D0A4A-C595-408D-A135-3ED545F70AC3}" type="pres">
      <dgm:prSet presAssocID="{F3B5942A-C60A-4215-8CB3-B503BA0BF393}" presName="hierRoot1" presStyleCnt="0"/>
      <dgm:spPr/>
    </dgm:pt>
    <dgm:pt modelId="{4C763ACB-79A6-4ACA-AF08-FAE0637D39D7}" type="pres">
      <dgm:prSet presAssocID="{F3B5942A-C60A-4215-8CB3-B503BA0BF393}" presName="composite" presStyleCnt="0"/>
      <dgm:spPr/>
    </dgm:pt>
    <dgm:pt modelId="{BA717CCA-C726-4914-B641-A12FD7679337}" type="pres">
      <dgm:prSet presAssocID="{F3B5942A-C60A-4215-8CB3-B503BA0BF393}" presName="background" presStyleLbl="node0" presStyleIdx="0" presStyleCnt="1"/>
      <dgm:spPr/>
    </dgm:pt>
    <dgm:pt modelId="{2B2DBC2A-9B6B-4C6B-9B95-0DC5706B6AE4}" type="pres">
      <dgm:prSet presAssocID="{F3B5942A-C60A-4215-8CB3-B503BA0BF39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7FCDB6-ECA7-4854-BD1E-FC5BE0736C9C}" type="pres">
      <dgm:prSet presAssocID="{F3B5942A-C60A-4215-8CB3-B503BA0BF393}" presName="hierChild2" presStyleCnt="0"/>
      <dgm:spPr/>
    </dgm:pt>
    <dgm:pt modelId="{FA1ABF17-53B0-4680-8BF2-0182789CD044}" type="pres">
      <dgm:prSet presAssocID="{EE161401-FE1E-426B-97BE-D782D904655F}" presName="Name10" presStyleLbl="parChTrans1D2" presStyleIdx="0" presStyleCnt="3"/>
      <dgm:spPr/>
      <dgm:t>
        <a:bodyPr/>
        <a:lstStyle/>
        <a:p>
          <a:endParaRPr lang="ru-RU"/>
        </a:p>
      </dgm:t>
    </dgm:pt>
    <dgm:pt modelId="{99CEE64B-DE12-47D1-BA55-614890AA518C}" type="pres">
      <dgm:prSet presAssocID="{E2D24A1D-60D6-4BD1-B01C-50C8ABDF494E}" presName="hierRoot2" presStyleCnt="0"/>
      <dgm:spPr/>
    </dgm:pt>
    <dgm:pt modelId="{EBCA327A-2F25-4D0C-B586-5FED726090A9}" type="pres">
      <dgm:prSet presAssocID="{E2D24A1D-60D6-4BD1-B01C-50C8ABDF494E}" presName="composite2" presStyleCnt="0"/>
      <dgm:spPr/>
    </dgm:pt>
    <dgm:pt modelId="{2F433BAE-2A41-4735-81E1-D220F6DD4E0D}" type="pres">
      <dgm:prSet presAssocID="{E2D24A1D-60D6-4BD1-B01C-50C8ABDF494E}" presName="background2" presStyleLbl="node2" presStyleIdx="0" presStyleCnt="3"/>
      <dgm:spPr/>
    </dgm:pt>
    <dgm:pt modelId="{E507CC60-F0AD-44E8-BADF-8E6E37479FF5}" type="pres">
      <dgm:prSet presAssocID="{E2D24A1D-60D6-4BD1-B01C-50C8ABDF494E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3227D9-601E-4012-8BCE-E36FD722961F}" type="pres">
      <dgm:prSet presAssocID="{E2D24A1D-60D6-4BD1-B01C-50C8ABDF494E}" presName="hierChild3" presStyleCnt="0"/>
      <dgm:spPr/>
    </dgm:pt>
    <dgm:pt modelId="{6A2C6E86-6FAF-47BD-88EE-8C88E322BA0A}" type="pres">
      <dgm:prSet presAssocID="{57204A41-5935-4FDF-B445-4EA1B61DC82E}" presName="Name10" presStyleLbl="parChTrans1D2" presStyleIdx="1" presStyleCnt="3"/>
      <dgm:spPr/>
      <dgm:t>
        <a:bodyPr/>
        <a:lstStyle/>
        <a:p>
          <a:endParaRPr lang="ru-RU"/>
        </a:p>
      </dgm:t>
    </dgm:pt>
    <dgm:pt modelId="{C3EC8F2A-585B-40C7-B135-47D525C52624}" type="pres">
      <dgm:prSet presAssocID="{70E76669-1892-4707-9409-5B5D60F3C11B}" presName="hierRoot2" presStyleCnt="0"/>
      <dgm:spPr/>
    </dgm:pt>
    <dgm:pt modelId="{5F8BC11D-15B7-44F0-A1B1-0BA89F3B57DE}" type="pres">
      <dgm:prSet presAssocID="{70E76669-1892-4707-9409-5B5D60F3C11B}" presName="composite2" presStyleCnt="0"/>
      <dgm:spPr/>
    </dgm:pt>
    <dgm:pt modelId="{6BAB97CB-A320-4748-AF00-BDB4B61ABDD4}" type="pres">
      <dgm:prSet presAssocID="{70E76669-1892-4707-9409-5B5D60F3C11B}" presName="background2" presStyleLbl="node2" presStyleIdx="1" presStyleCnt="3"/>
      <dgm:spPr/>
    </dgm:pt>
    <dgm:pt modelId="{0C62032F-C9A0-4B14-919C-29A93D28E991}" type="pres">
      <dgm:prSet presAssocID="{70E76669-1892-4707-9409-5B5D60F3C11B}" presName="text2" presStyleLbl="fgAcc2" presStyleIdx="1" presStyleCnt="3" custLinFactNeighborX="-32" custLinFactNeighborY="24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4951BB-15C1-4493-8887-C69B7365885E}" type="pres">
      <dgm:prSet presAssocID="{70E76669-1892-4707-9409-5B5D60F3C11B}" presName="hierChild3" presStyleCnt="0"/>
      <dgm:spPr/>
    </dgm:pt>
    <dgm:pt modelId="{C6B8769C-7553-413D-8898-D3DCFCC0496B}" type="pres">
      <dgm:prSet presAssocID="{5AF09B0C-4F6A-4E77-856F-D2D4FDB1ACB7}" presName="Name10" presStyleLbl="parChTrans1D2" presStyleIdx="2" presStyleCnt="3"/>
      <dgm:spPr/>
      <dgm:t>
        <a:bodyPr/>
        <a:lstStyle/>
        <a:p>
          <a:endParaRPr lang="ru-RU"/>
        </a:p>
      </dgm:t>
    </dgm:pt>
    <dgm:pt modelId="{E6F3F5E8-807E-4BA0-99C8-88BF81EC22AD}" type="pres">
      <dgm:prSet presAssocID="{FC83E824-FE22-4A9D-A38E-0DAB55C45A6E}" presName="hierRoot2" presStyleCnt="0"/>
      <dgm:spPr/>
    </dgm:pt>
    <dgm:pt modelId="{3D0A1143-E024-4D97-AA28-EEA802E7D9A6}" type="pres">
      <dgm:prSet presAssocID="{FC83E824-FE22-4A9D-A38E-0DAB55C45A6E}" presName="composite2" presStyleCnt="0"/>
      <dgm:spPr/>
    </dgm:pt>
    <dgm:pt modelId="{0CB786D0-1C98-4985-AA94-227ABD11FC7F}" type="pres">
      <dgm:prSet presAssocID="{FC83E824-FE22-4A9D-A38E-0DAB55C45A6E}" presName="background2" presStyleLbl="node2" presStyleIdx="2" presStyleCnt="3"/>
      <dgm:spPr/>
    </dgm:pt>
    <dgm:pt modelId="{8B174C80-565A-4BEF-BDB9-E742B79BD727}" type="pres">
      <dgm:prSet presAssocID="{FC83E824-FE22-4A9D-A38E-0DAB55C45A6E}" presName="text2" presStyleLbl="fgAcc2" presStyleIdx="2" presStyleCnt="3" custScaleY="90910" custLinFactNeighborY="2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DB3057-05A8-4522-BB9C-DE2D23D33E81}" type="pres">
      <dgm:prSet presAssocID="{FC83E824-FE22-4A9D-A38E-0DAB55C45A6E}" presName="hierChild3" presStyleCnt="0"/>
      <dgm:spPr/>
    </dgm:pt>
  </dgm:ptLst>
  <dgm:cxnLst>
    <dgm:cxn modelId="{826BB414-CEC9-4143-B16D-D8978313AD36}" type="presOf" srcId="{57204A41-5935-4FDF-B445-4EA1B61DC82E}" destId="{6A2C6E86-6FAF-47BD-88EE-8C88E322BA0A}" srcOrd="0" destOrd="0" presId="urn:microsoft.com/office/officeart/2005/8/layout/hierarchy1"/>
    <dgm:cxn modelId="{D022C5CD-4E62-43F7-BDE9-FE725A6CAE03}" type="presOf" srcId="{70E76669-1892-4707-9409-5B5D60F3C11B}" destId="{0C62032F-C9A0-4B14-919C-29A93D28E991}" srcOrd="0" destOrd="0" presId="urn:microsoft.com/office/officeart/2005/8/layout/hierarchy1"/>
    <dgm:cxn modelId="{8ED5CBED-054C-418A-89ED-E0F84CE4C2AC}" srcId="{F3B5942A-C60A-4215-8CB3-B503BA0BF393}" destId="{FC83E824-FE22-4A9D-A38E-0DAB55C45A6E}" srcOrd="2" destOrd="0" parTransId="{5AF09B0C-4F6A-4E77-856F-D2D4FDB1ACB7}" sibTransId="{D4B672FD-4917-41E1-9FEB-A662A11C3A0D}"/>
    <dgm:cxn modelId="{5A67A664-1347-49AB-B0DF-0C1430D40E53}" type="presOf" srcId="{F3B5942A-C60A-4215-8CB3-B503BA0BF393}" destId="{2B2DBC2A-9B6B-4C6B-9B95-0DC5706B6AE4}" srcOrd="0" destOrd="0" presId="urn:microsoft.com/office/officeart/2005/8/layout/hierarchy1"/>
    <dgm:cxn modelId="{389D77BA-67D3-487D-A04B-391AAB0DE3FB}" type="presOf" srcId="{5AF09B0C-4F6A-4E77-856F-D2D4FDB1ACB7}" destId="{C6B8769C-7553-413D-8898-D3DCFCC0496B}" srcOrd="0" destOrd="0" presId="urn:microsoft.com/office/officeart/2005/8/layout/hierarchy1"/>
    <dgm:cxn modelId="{A2AA4C7E-F04D-4CFC-BCAE-F5D35A9383BE}" srcId="{F3B5942A-C60A-4215-8CB3-B503BA0BF393}" destId="{70E76669-1892-4707-9409-5B5D60F3C11B}" srcOrd="1" destOrd="0" parTransId="{57204A41-5935-4FDF-B445-4EA1B61DC82E}" sibTransId="{64E181F6-C36A-4C1A-9E23-2ABB8BEAB100}"/>
    <dgm:cxn modelId="{F1D089A0-B476-47C4-B784-4C5F416EFDA3}" srcId="{6D2D946E-4F5A-4E0E-A310-4A981FE66C7D}" destId="{F3B5942A-C60A-4215-8CB3-B503BA0BF393}" srcOrd="0" destOrd="0" parTransId="{EAABEC80-4672-48B0-A7E1-3CE3D0D0E676}" sibTransId="{EBB83BA3-D082-4737-B908-89001ECB626A}"/>
    <dgm:cxn modelId="{880BAF2E-2850-47C3-8FB6-5A82BF0EF0F5}" type="presOf" srcId="{E2D24A1D-60D6-4BD1-B01C-50C8ABDF494E}" destId="{E507CC60-F0AD-44E8-BADF-8E6E37479FF5}" srcOrd="0" destOrd="0" presId="urn:microsoft.com/office/officeart/2005/8/layout/hierarchy1"/>
    <dgm:cxn modelId="{A24D67BE-4BA0-4806-955D-BC5BF987C54D}" type="presOf" srcId="{FC83E824-FE22-4A9D-A38E-0DAB55C45A6E}" destId="{8B174C80-565A-4BEF-BDB9-E742B79BD727}" srcOrd="0" destOrd="0" presId="urn:microsoft.com/office/officeart/2005/8/layout/hierarchy1"/>
    <dgm:cxn modelId="{1DE15C34-DFC5-4303-9BA4-0423157A32CB}" srcId="{F3B5942A-C60A-4215-8CB3-B503BA0BF393}" destId="{E2D24A1D-60D6-4BD1-B01C-50C8ABDF494E}" srcOrd="0" destOrd="0" parTransId="{EE161401-FE1E-426B-97BE-D782D904655F}" sibTransId="{FD03EC44-697A-4BC3-BD84-557D0B9D93BF}"/>
    <dgm:cxn modelId="{DA6465D8-EF6F-44D3-8294-6C58F8A1CDE6}" type="presOf" srcId="{6D2D946E-4F5A-4E0E-A310-4A981FE66C7D}" destId="{845DD1A9-A77A-4F23-8745-739D82BA73A9}" srcOrd="0" destOrd="0" presId="urn:microsoft.com/office/officeart/2005/8/layout/hierarchy1"/>
    <dgm:cxn modelId="{626DC19A-B807-4C64-BD51-8489E78E3CF2}" type="presOf" srcId="{EE161401-FE1E-426B-97BE-D782D904655F}" destId="{FA1ABF17-53B0-4680-8BF2-0182789CD044}" srcOrd="0" destOrd="0" presId="urn:microsoft.com/office/officeart/2005/8/layout/hierarchy1"/>
    <dgm:cxn modelId="{788F196F-440B-465F-B093-E4F23C4DEAF1}" type="presParOf" srcId="{845DD1A9-A77A-4F23-8745-739D82BA73A9}" destId="{893D0A4A-C595-408D-A135-3ED545F70AC3}" srcOrd="0" destOrd="0" presId="urn:microsoft.com/office/officeart/2005/8/layout/hierarchy1"/>
    <dgm:cxn modelId="{77C52A68-55A6-4568-A809-5F9A7410E84A}" type="presParOf" srcId="{893D0A4A-C595-408D-A135-3ED545F70AC3}" destId="{4C763ACB-79A6-4ACA-AF08-FAE0637D39D7}" srcOrd="0" destOrd="0" presId="urn:microsoft.com/office/officeart/2005/8/layout/hierarchy1"/>
    <dgm:cxn modelId="{690A0FFE-2EE1-4E02-8BED-66B45115FF2A}" type="presParOf" srcId="{4C763ACB-79A6-4ACA-AF08-FAE0637D39D7}" destId="{BA717CCA-C726-4914-B641-A12FD7679337}" srcOrd="0" destOrd="0" presId="urn:microsoft.com/office/officeart/2005/8/layout/hierarchy1"/>
    <dgm:cxn modelId="{4185A168-8D1D-4D21-A0E6-D6EEFF72604E}" type="presParOf" srcId="{4C763ACB-79A6-4ACA-AF08-FAE0637D39D7}" destId="{2B2DBC2A-9B6B-4C6B-9B95-0DC5706B6AE4}" srcOrd="1" destOrd="0" presId="urn:microsoft.com/office/officeart/2005/8/layout/hierarchy1"/>
    <dgm:cxn modelId="{C1FEB69E-ACC0-4843-9F13-CECCE56FC995}" type="presParOf" srcId="{893D0A4A-C595-408D-A135-3ED545F70AC3}" destId="{AA7FCDB6-ECA7-4854-BD1E-FC5BE0736C9C}" srcOrd="1" destOrd="0" presId="urn:microsoft.com/office/officeart/2005/8/layout/hierarchy1"/>
    <dgm:cxn modelId="{B667AEE7-DF5D-4483-97F3-C44596971247}" type="presParOf" srcId="{AA7FCDB6-ECA7-4854-BD1E-FC5BE0736C9C}" destId="{FA1ABF17-53B0-4680-8BF2-0182789CD044}" srcOrd="0" destOrd="0" presId="urn:microsoft.com/office/officeart/2005/8/layout/hierarchy1"/>
    <dgm:cxn modelId="{B51FFC46-5B5F-4E4D-B315-F51413B69002}" type="presParOf" srcId="{AA7FCDB6-ECA7-4854-BD1E-FC5BE0736C9C}" destId="{99CEE64B-DE12-47D1-BA55-614890AA518C}" srcOrd="1" destOrd="0" presId="urn:microsoft.com/office/officeart/2005/8/layout/hierarchy1"/>
    <dgm:cxn modelId="{BE44B45A-D78E-4B89-815A-5C9BC93BC0E7}" type="presParOf" srcId="{99CEE64B-DE12-47D1-BA55-614890AA518C}" destId="{EBCA327A-2F25-4D0C-B586-5FED726090A9}" srcOrd="0" destOrd="0" presId="urn:microsoft.com/office/officeart/2005/8/layout/hierarchy1"/>
    <dgm:cxn modelId="{1B0BA2A8-92BF-4AA6-8A3A-EC1F3C39ED29}" type="presParOf" srcId="{EBCA327A-2F25-4D0C-B586-5FED726090A9}" destId="{2F433BAE-2A41-4735-81E1-D220F6DD4E0D}" srcOrd="0" destOrd="0" presId="urn:microsoft.com/office/officeart/2005/8/layout/hierarchy1"/>
    <dgm:cxn modelId="{1872846F-8F4B-4505-A146-F96C9CF539E0}" type="presParOf" srcId="{EBCA327A-2F25-4D0C-B586-5FED726090A9}" destId="{E507CC60-F0AD-44E8-BADF-8E6E37479FF5}" srcOrd="1" destOrd="0" presId="urn:microsoft.com/office/officeart/2005/8/layout/hierarchy1"/>
    <dgm:cxn modelId="{02984742-4D9A-4D04-B4FE-6FABFB24DE7F}" type="presParOf" srcId="{99CEE64B-DE12-47D1-BA55-614890AA518C}" destId="{383227D9-601E-4012-8BCE-E36FD722961F}" srcOrd="1" destOrd="0" presId="urn:microsoft.com/office/officeart/2005/8/layout/hierarchy1"/>
    <dgm:cxn modelId="{39882531-C738-402F-9637-A526CAC2BD0B}" type="presParOf" srcId="{AA7FCDB6-ECA7-4854-BD1E-FC5BE0736C9C}" destId="{6A2C6E86-6FAF-47BD-88EE-8C88E322BA0A}" srcOrd="2" destOrd="0" presId="urn:microsoft.com/office/officeart/2005/8/layout/hierarchy1"/>
    <dgm:cxn modelId="{9AA2C9B0-FFC7-4EEC-9383-E623BC0F2AC8}" type="presParOf" srcId="{AA7FCDB6-ECA7-4854-BD1E-FC5BE0736C9C}" destId="{C3EC8F2A-585B-40C7-B135-47D525C52624}" srcOrd="3" destOrd="0" presId="urn:microsoft.com/office/officeart/2005/8/layout/hierarchy1"/>
    <dgm:cxn modelId="{DB1722F4-FAE6-410A-ABC6-3E5EFBAF58A0}" type="presParOf" srcId="{C3EC8F2A-585B-40C7-B135-47D525C52624}" destId="{5F8BC11D-15B7-44F0-A1B1-0BA89F3B57DE}" srcOrd="0" destOrd="0" presId="urn:microsoft.com/office/officeart/2005/8/layout/hierarchy1"/>
    <dgm:cxn modelId="{0CC5F10E-E720-47DB-B5EE-14367D1DCCB1}" type="presParOf" srcId="{5F8BC11D-15B7-44F0-A1B1-0BA89F3B57DE}" destId="{6BAB97CB-A320-4748-AF00-BDB4B61ABDD4}" srcOrd="0" destOrd="0" presId="urn:microsoft.com/office/officeart/2005/8/layout/hierarchy1"/>
    <dgm:cxn modelId="{66309A2D-A8F6-470C-ABC0-335D2027CBA3}" type="presParOf" srcId="{5F8BC11D-15B7-44F0-A1B1-0BA89F3B57DE}" destId="{0C62032F-C9A0-4B14-919C-29A93D28E991}" srcOrd="1" destOrd="0" presId="urn:microsoft.com/office/officeart/2005/8/layout/hierarchy1"/>
    <dgm:cxn modelId="{077F16AC-A45B-457E-81AD-44C64320FB25}" type="presParOf" srcId="{C3EC8F2A-585B-40C7-B135-47D525C52624}" destId="{3C4951BB-15C1-4493-8887-C69B7365885E}" srcOrd="1" destOrd="0" presId="urn:microsoft.com/office/officeart/2005/8/layout/hierarchy1"/>
    <dgm:cxn modelId="{50F45771-4B68-477B-B657-10316EA1FD78}" type="presParOf" srcId="{AA7FCDB6-ECA7-4854-BD1E-FC5BE0736C9C}" destId="{C6B8769C-7553-413D-8898-D3DCFCC0496B}" srcOrd="4" destOrd="0" presId="urn:microsoft.com/office/officeart/2005/8/layout/hierarchy1"/>
    <dgm:cxn modelId="{AB2E4730-131F-4A14-9E16-8D08CE00417D}" type="presParOf" srcId="{AA7FCDB6-ECA7-4854-BD1E-FC5BE0736C9C}" destId="{E6F3F5E8-807E-4BA0-99C8-88BF81EC22AD}" srcOrd="5" destOrd="0" presId="urn:microsoft.com/office/officeart/2005/8/layout/hierarchy1"/>
    <dgm:cxn modelId="{EACFCA01-3467-45D8-AE66-D4939E0C29DC}" type="presParOf" srcId="{E6F3F5E8-807E-4BA0-99C8-88BF81EC22AD}" destId="{3D0A1143-E024-4D97-AA28-EEA802E7D9A6}" srcOrd="0" destOrd="0" presId="urn:microsoft.com/office/officeart/2005/8/layout/hierarchy1"/>
    <dgm:cxn modelId="{C2437AF1-556A-47EA-9D1B-ECE5A12BA8C0}" type="presParOf" srcId="{3D0A1143-E024-4D97-AA28-EEA802E7D9A6}" destId="{0CB786D0-1C98-4985-AA94-227ABD11FC7F}" srcOrd="0" destOrd="0" presId="urn:microsoft.com/office/officeart/2005/8/layout/hierarchy1"/>
    <dgm:cxn modelId="{8AB17C50-8C60-4B8B-9860-FF622E36E84C}" type="presParOf" srcId="{3D0A1143-E024-4D97-AA28-EEA802E7D9A6}" destId="{8B174C80-565A-4BEF-BDB9-E742B79BD727}" srcOrd="1" destOrd="0" presId="urn:microsoft.com/office/officeart/2005/8/layout/hierarchy1"/>
    <dgm:cxn modelId="{28EC07BA-D931-47F9-949B-7FE70BF76E51}" type="presParOf" srcId="{E6F3F5E8-807E-4BA0-99C8-88BF81EC22AD}" destId="{78DB3057-05A8-4522-BB9C-DE2D23D33E8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91220D-584C-4326-A0D5-609DAE4B40F9}">
      <dsp:nvSpPr>
        <dsp:cNvPr id="0" name=""/>
        <dsp:cNvSpPr/>
      </dsp:nvSpPr>
      <dsp:spPr>
        <a:xfrm rot="1620940">
          <a:off x="3161073" y="2938886"/>
          <a:ext cx="1244717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1244717" y="2324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3DB913-9535-41CB-B066-F4FCC87F7A0A}">
      <dsp:nvSpPr>
        <dsp:cNvPr id="0" name=""/>
        <dsp:cNvSpPr/>
      </dsp:nvSpPr>
      <dsp:spPr>
        <a:xfrm rot="33341">
          <a:off x="3228908" y="2287154"/>
          <a:ext cx="3195387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3195387" y="2324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DF3607-7028-4830-A8A3-B241EB6A890B}">
      <dsp:nvSpPr>
        <dsp:cNvPr id="0" name=""/>
        <dsp:cNvSpPr/>
      </dsp:nvSpPr>
      <dsp:spPr>
        <a:xfrm rot="20020668">
          <a:off x="3157105" y="1576477"/>
          <a:ext cx="1386458" cy="46494"/>
        </a:xfrm>
        <a:custGeom>
          <a:avLst/>
          <a:gdLst/>
          <a:ahLst/>
          <a:cxnLst/>
          <a:rect l="0" t="0" r="0" b="0"/>
          <a:pathLst>
            <a:path>
              <a:moveTo>
                <a:pt x="0" y="23247"/>
              </a:moveTo>
              <a:lnTo>
                <a:pt x="1386458" y="2324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D04CA9-AB15-4068-A1BE-071B30FF6160}">
      <dsp:nvSpPr>
        <dsp:cNvPr id="0" name=""/>
        <dsp:cNvSpPr/>
      </dsp:nvSpPr>
      <dsp:spPr>
        <a:xfrm>
          <a:off x="812823" y="599792"/>
          <a:ext cx="3294721" cy="33753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698A1E3-05BF-4AB2-A784-A84AE51ADE16}">
      <dsp:nvSpPr>
        <dsp:cNvPr id="0" name=""/>
        <dsp:cNvSpPr/>
      </dsp:nvSpPr>
      <dsp:spPr>
        <a:xfrm>
          <a:off x="4376001" y="3108"/>
          <a:ext cx="1804380" cy="17804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Бюджет Фурмановского муниципального района</a:t>
          </a:r>
          <a:endParaRPr lang="ru-RU" sz="1200" kern="1200" dirty="0"/>
        </a:p>
      </dsp:txBody>
      <dsp:txXfrm>
        <a:off x="4376001" y="3108"/>
        <a:ext cx="1804380" cy="1780473"/>
      </dsp:txXfrm>
    </dsp:sp>
    <dsp:sp modelId="{0E5153C4-F0CE-4B16-BA55-CEE538B4844A}">
      <dsp:nvSpPr>
        <dsp:cNvPr id="0" name=""/>
        <dsp:cNvSpPr/>
      </dsp:nvSpPr>
      <dsp:spPr>
        <a:xfrm>
          <a:off x="6424179" y="1463492"/>
          <a:ext cx="1741712" cy="1741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Бюджет Фурмановского городского поселения</a:t>
          </a:r>
          <a:endParaRPr lang="ru-RU" sz="1200" kern="1200" dirty="0"/>
        </a:p>
      </dsp:txBody>
      <dsp:txXfrm>
        <a:off x="6424179" y="1463492"/>
        <a:ext cx="1741712" cy="1741699"/>
      </dsp:txXfrm>
    </dsp:sp>
    <dsp:sp modelId="{9C2339E5-DAC3-47B8-BD59-EC7C88054F3F}">
      <dsp:nvSpPr>
        <dsp:cNvPr id="0" name=""/>
        <dsp:cNvSpPr/>
      </dsp:nvSpPr>
      <dsp:spPr>
        <a:xfrm>
          <a:off x="4237036" y="2765420"/>
          <a:ext cx="1801810" cy="17746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Бюджеты сельских поселений Фурмановского муниципального района</a:t>
          </a:r>
          <a:endParaRPr lang="ru-RU" sz="1200" kern="1200" dirty="0"/>
        </a:p>
      </dsp:txBody>
      <dsp:txXfrm>
        <a:off x="4237036" y="2765420"/>
        <a:ext cx="1801810" cy="177467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B8769C-7553-413D-8898-D3DCFCC0496B}">
      <dsp:nvSpPr>
        <dsp:cNvPr id="0" name=""/>
        <dsp:cNvSpPr/>
      </dsp:nvSpPr>
      <dsp:spPr>
        <a:xfrm>
          <a:off x="4119240" y="1811955"/>
          <a:ext cx="2923331" cy="699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7887"/>
              </a:lnTo>
              <a:lnTo>
                <a:pt x="2923331" y="477887"/>
              </a:lnTo>
              <a:lnTo>
                <a:pt x="2923331" y="699462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2C6E86-6FAF-47BD-88EE-8C88E322BA0A}">
      <dsp:nvSpPr>
        <dsp:cNvPr id="0" name=""/>
        <dsp:cNvSpPr/>
      </dsp:nvSpPr>
      <dsp:spPr>
        <a:xfrm>
          <a:off x="4072754" y="1811955"/>
          <a:ext cx="91440" cy="732815"/>
        </a:xfrm>
        <a:custGeom>
          <a:avLst/>
          <a:gdLst/>
          <a:ahLst/>
          <a:cxnLst/>
          <a:rect l="0" t="0" r="0" b="0"/>
          <a:pathLst>
            <a:path>
              <a:moveTo>
                <a:pt x="46485" y="0"/>
              </a:moveTo>
              <a:lnTo>
                <a:pt x="46485" y="511240"/>
              </a:lnTo>
              <a:lnTo>
                <a:pt x="45720" y="511240"/>
              </a:lnTo>
              <a:lnTo>
                <a:pt x="45720" y="73281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1ABF17-53B0-4680-8BF2-0182789CD044}">
      <dsp:nvSpPr>
        <dsp:cNvPr id="0" name=""/>
        <dsp:cNvSpPr/>
      </dsp:nvSpPr>
      <dsp:spPr>
        <a:xfrm>
          <a:off x="1195908" y="1811955"/>
          <a:ext cx="2923331" cy="695620"/>
        </a:xfrm>
        <a:custGeom>
          <a:avLst/>
          <a:gdLst/>
          <a:ahLst/>
          <a:cxnLst/>
          <a:rect l="0" t="0" r="0" b="0"/>
          <a:pathLst>
            <a:path>
              <a:moveTo>
                <a:pt x="2923331" y="0"/>
              </a:moveTo>
              <a:lnTo>
                <a:pt x="2923331" y="474044"/>
              </a:lnTo>
              <a:lnTo>
                <a:pt x="0" y="474044"/>
              </a:lnTo>
              <a:lnTo>
                <a:pt x="0" y="69562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717CCA-C726-4914-B641-A12FD7679337}">
      <dsp:nvSpPr>
        <dsp:cNvPr id="0" name=""/>
        <dsp:cNvSpPr/>
      </dsp:nvSpPr>
      <dsp:spPr>
        <a:xfrm>
          <a:off x="2923331" y="293151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2DBC2A-9B6B-4C6B-9B95-0DC5706B6AE4}">
      <dsp:nvSpPr>
        <dsp:cNvPr id="0" name=""/>
        <dsp:cNvSpPr/>
      </dsp:nvSpPr>
      <dsp:spPr>
        <a:xfrm>
          <a:off x="3189089" y="545620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Поступающие в бюджет денежные средства являются </a:t>
          </a:r>
          <a:r>
            <a:rPr lang="ru-RU" sz="1200" b="1" kern="1200" dirty="0" smtClean="0"/>
            <a:t>доходами</a:t>
          </a:r>
          <a:endParaRPr lang="ru-RU" sz="1200" kern="1200" dirty="0"/>
        </a:p>
      </dsp:txBody>
      <dsp:txXfrm>
        <a:off x="3189089" y="545620"/>
        <a:ext cx="2391816" cy="1518803"/>
      </dsp:txXfrm>
    </dsp:sp>
    <dsp:sp modelId="{2F433BAE-2A41-4735-81E1-D220F6DD4E0D}">
      <dsp:nvSpPr>
        <dsp:cNvPr id="0" name=""/>
        <dsp:cNvSpPr/>
      </dsp:nvSpPr>
      <dsp:spPr>
        <a:xfrm>
          <a:off x="0" y="2507575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07CC60-F0AD-44E8-BADF-8E6E37479FF5}">
      <dsp:nvSpPr>
        <dsp:cNvPr id="0" name=""/>
        <dsp:cNvSpPr/>
      </dsp:nvSpPr>
      <dsp:spPr>
        <a:xfrm>
          <a:off x="265757" y="2760044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Налоговые доходы </a:t>
          </a:r>
          <a:r>
            <a:rPr lang="ru-RU" sz="1200" kern="1200" dirty="0" smtClean="0"/>
            <a:t>(часть доходов граждан и организаций, которые они обязаны платить государству)</a:t>
          </a:r>
          <a:endParaRPr lang="ru-RU" sz="1200" kern="1200" dirty="0"/>
        </a:p>
      </dsp:txBody>
      <dsp:txXfrm>
        <a:off x="265757" y="2760044"/>
        <a:ext cx="2391816" cy="1518803"/>
      </dsp:txXfrm>
    </dsp:sp>
    <dsp:sp modelId="{6BAB97CB-A320-4748-AF00-BDB4B61ABDD4}">
      <dsp:nvSpPr>
        <dsp:cNvPr id="0" name=""/>
        <dsp:cNvSpPr/>
      </dsp:nvSpPr>
      <dsp:spPr>
        <a:xfrm>
          <a:off x="2922566" y="2544770"/>
          <a:ext cx="2391816" cy="15188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62032F-C9A0-4B14-919C-29A93D28E991}">
      <dsp:nvSpPr>
        <dsp:cNvPr id="0" name=""/>
        <dsp:cNvSpPr/>
      </dsp:nvSpPr>
      <dsp:spPr>
        <a:xfrm>
          <a:off x="3188323" y="2797240"/>
          <a:ext cx="2391816" cy="15188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Неналоговые доходы </a:t>
          </a:r>
          <a:r>
            <a:rPr lang="ru-RU" sz="1200" kern="1200" dirty="0" smtClean="0"/>
            <a:t>(платежи в виде штрафов, санкций за нарушение законодательства, платежи за пользование имуществом государства, средства самообложения граждан)</a:t>
          </a:r>
          <a:endParaRPr lang="ru-RU" sz="1200" kern="1200" dirty="0"/>
        </a:p>
      </dsp:txBody>
      <dsp:txXfrm>
        <a:off x="3188323" y="2797240"/>
        <a:ext cx="2391816" cy="1518803"/>
      </dsp:txXfrm>
    </dsp:sp>
    <dsp:sp modelId="{0CB786D0-1C98-4985-AA94-227ABD11FC7F}">
      <dsp:nvSpPr>
        <dsp:cNvPr id="0" name=""/>
        <dsp:cNvSpPr/>
      </dsp:nvSpPr>
      <dsp:spPr>
        <a:xfrm>
          <a:off x="5846663" y="2511417"/>
          <a:ext cx="2391816" cy="13807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74C80-565A-4BEF-BDB9-E742B79BD727}">
      <dsp:nvSpPr>
        <dsp:cNvPr id="0" name=""/>
        <dsp:cNvSpPr/>
      </dsp:nvSpPr>
      <dsp:spPr>
        <a:xfrm>
          <a:off x="6112421" y="2763887"/>
          <a:ext cx="2391816" cy="13807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Безвозмездные поступления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(средства, которые поступают в бюджет безвозмездно из других бюджетов, а также от юридических и физических лиц)</a:t>
          </a:r>
          <a:endParaRPr lang="ru-RU" sz="1200" kern="1200" dirty="0"/>
        </a:p>
      </dsp:txBody>
      <dsp:txXfrm>
        <a:off x="6112421" y="2763887"/>
        <a:ext cx="2391816" cy="13807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8EB7181-C172-4C75-9750-C8C75FDAD87B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8EB7181-C172-4C75-9750-C8C75FDAD87B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8EB7181-C172-4C75-9750-C8C75FDAD87B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fofurmanov@mail.r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Фурмановский муниципальный район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«Бюджет для граждан» к </a:t>
            </a:r>
            <a:r>
              <a:rPr lang="ru-RU" sz="2400" b="1" dirty="0" smtClean="0"/>
              <a:t>Решению </a:t>
            </a:r>
            <a:r>
              <a:rPr lang="ru-RU" sz="2400" b="1" dirty="0" smtClean="0"/>
              <a:t>Совета Фурмановского муниципального района </a:t>
            </a:r>
            <a:r>
              <a:rPr lang="ru-RU" sz="2400" b="1" dirty="0" smtClean="0"/>
              <a:t>от 29.04.2021 №28 «Об </a:t>
            </a:r>
            <a:r>
              <a:rPr lang="ru-RU" sz="2400" b="1" dirty="0" smtClean="0"/>
              <a:t>утверждении отчета об исполнении бюджета Фурмановского муниципального района за 2020 год»</a:t>
            </a:r>
            <a:endParaRPr lang="ru-RU" sz="2400" dirty="0"/>
          </a:p>
        </p:txBody>
      </p:sp>
      <p:pic>
        <p:nvPicPr>
          <p:cNvPr id="4" name="Рисунок 3" descr="Administraciya_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3500438"/>
            <a:ext cx="3857652" cy="25798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737320"/>
            <a:ext cx="8503920" cy="4572000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 smtClean="0"/>
              <a:t>Исполнение бюджета </a:t>
            </a:r>
            <a:r>
              <a:rPr lang="ru-RU" sz="1600" dirty="0" smtClean="0"/>
              <a:t>– это этап бюджетного процесса, который начинается с момента утверждения решения о бюджете на очередной финансовый год и плановый период и продолжается в течение финансового года  </a:t>
            </a:r>
          </a:p>
          <a:p>
            <a:pPr algn="just"/>
            <a:r>
              <a:rPr lang="ru-RU" sz="1600" b="1" dirty="0" smtClean="0"/>
              <a:t>Исполнение бюджета по доходам </a:t>
            </a:r>
            <a:r>
              <a:rPr lang="ru-RU" sz="1600" dirty="0" smtClean="0"/>
              <a:t>– обеспечение полного и своевременного поступления в бюджет налогов, сборов, доходов от использования имущества и других обязательных платежей, в соответствии с утвержденными бюджетными назначениями</a:t>
            </a:r>
          </a:p>
          <a:p>
            <a:pPr algn="just"/>
            <a:r>
              <a:rPr lang="ru-RU" sz="1600" b="1" dirty="0" smtClean="0"/>
              <a:t>Исполнение бюджета по расходам </a:t>
            </a:r>
            <a:r>
              <a:rPr lang="ru-RU" sz="1600" dirty="0" smtClean="0"/>
              <a:t>– обеспечение последовательного финансирования мероприятий, предусмотренных решением о бюджете, в пределах утвержденных бюджетных ассигнований с целью исполнения принятых расходных обязательств  </a:t>
            </a:r>
          </a:p>
          <a:p>
            <a:pPr algn="just"/>
            <a:r>
              <a:rPr lang="ru-RU" sz="1600" b="1" dirty="0" smtClean="0"/>
              <a:t>Кредиторская задолженность </a:t>
            </a:r>
            <a:r>
              <a:rPr lang="ru-RU" sz="1600" dirty="0" smtClean="0"/>
              <a:t>- суммы денежных средств муниципального образования, подлежащие уплате соответствующим юридическим или физическим лицам.</a:t>
            </a:r>
          </a:p>
          <a:p>
            <a:pPr algn="just"/>
            <a:r>
              <a:rPr lang="ru-RU" sz="1600" b="1" dirty="0" smtClean="0"/>
              <a:t>Дебиторская задолженность </a:t>
            </a:r>
            <a:r>
              <a:rPr lang="ru-RU" sz="1600" dirty="0" smtClean="0"/>
              <a:t>- суммы денежных средств (долгов), причитающихся муниципальному образованию, от юридических или физических лиц в итоге хозяйственных взаимоотношений с ними.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Основы исполнения бюджета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737320"/>
            <a:ext cx="8503920" cy="4572000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/>
              <a:t>Отчет об исполнении бюджета района составляет финансовое управление Фурмановского муниципального района;</a:t>
            </a:r>
          </a:p>
          <a:p>
            <a:pPr algn="just"/>
            <a:r>
              <a:rPr lang="ru-RU" sz="1600" dirty="0" smtClean="0"/>
              <a:t>Годовой отчет об исполнении бюджета района до его рассмотрения Советом Фурмановского муниципального района подлежит внешней проверке;</a:t>
            </a:r>
          </a:p>
          <a:p>
            <a:pPr algn="just"/>
            <a:r>
              <a:rPr lang="ru-RU" sz="1600" dirty="0" smtClean="0"/>
              <a:t>Внешняя проверка годового отчета об исполнении бюджета района осуществляется Контрольно-счетной комиссией Фурмановского муниципального района;</a:t>
            </a:r>
          </a:p>
          <a:p>
            <a:pPr algn="just"/>
            <a:r>
              <a:rPr lang="ru-RU" sz="1600" dirty="0" smtClean="0"/>
              <a:t>Администрация Фурмановского муниципального района представляет отчет об исполнении бюджета района для подготовки заключения на него не позднее 1 апреля текущего года. Подготовка заключения на годовой отчет об исполнении местного бюджета проводится в срок, не превышающий один месяц;</a:t>
            </a:r>
          </a:p>
          <a:p>
            <a:pPr algn="just"/>
            <a:r>
              <a:rPr lang="ru-RU" sz="1600" dirty="0" smtClean="0"/>
              <a:t>Годовой отчет об исполнении бюджета района представляется в Совет Фурмановского муниципального района не позднее 1 мая текущего года;</a:t>
            </a:r>
          </a:p>
          <a:p>
            <a:pPr algn="just"/>
            <a:r>
              <a:rPr lang="ru-RU" sz="1600" dirty="0" smtClean="0"/>
              <a:t>По отчету об исполнении бюджета района в соответствии с действующим законодательством проводятся публичные слушания;</a:t>
            </a:r>
          </a:p>
          <a:p>
            <a:pPr algn="just"/>
            <a:r>
              <a:rPr lang="ru-RU" sz="1600" dirty="0" smtClean="0"/>
              <a:t>Годовой отчет об исполнении бюджета района утверждается решением Совета Фурмановского муниципального района.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Бюджетный процесс завершается составлением и утверждением отчета об исполнении бюджета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285750"/>
            <a:ext cx="8534400" cy="7588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dirty="0" smtClean="0">
                <a:solidFill>
                  <a:schemeClr val="accent1"/>
                </a:solidFill>
              </a:rPr>
              <a:t>Сведения о прогнозируемых и фактических значениях социально – экономического развития Фурмановского муниципального района </a:t>
            </a:r>
            <a:endParaRPr lang="ru-RU" sz="20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88" y="1643063"/>
          <a:ext cx="8504237" cy="3365326"/>
        </p:xfrm>
        <a:graphic>
          <a:graphicData uri="http://schemas.openxmlformats.org/drawingml/2006/table">
            <a:tbl>
              <a:tblPr/>
              <a:tblGrid>
                <a:gridCol w="2360612"/>
                <a:gridCol w="1214438"/>
                <a:gridCol w="1000125"/>
                <a:gridCol w="928687"/>
                <a:gridCol w="1000125"/>
                <a:gridCol w="1000125"/>
                <a:gridCol w="1000125"/>
              </a:tblGrid>
              <a:tr h="561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 изм.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(прогноз)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Отклонения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факта от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прогноза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Динамика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Численность населения (среднегодовая)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чел.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39,4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39,2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38,9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- 0,3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- 0,5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Валовой муниципальный продукт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млн. руб.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16 612,4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16 992,6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17 766,3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+ 773,7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+ 1 153,9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Прибыль прибыльных предприятий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млн. руб.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656,3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489,7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978,0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+481,1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+314,5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Индекс потребительских цен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среднем за год,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104,9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103,2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105,8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+2,6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+0,9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Средняя номинальная заработная плата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руб.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26 539,2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27 388,5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29 815,5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+2 427,0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+3 276,3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Уровень зарегистрированной безработицы у трудоспособному населению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0,58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3,98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-1,22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+3,4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Ввод в эксплуатацию жилых домов за счет всех источников финансирования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кв.м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общей площади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4,255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2,900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4,286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+1,386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+0,031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  <p:sp>
        <p:nvSpPr>
          <p:cNvPr id="31821" name="TextBox 4"/>
          <p:cNvSpPr txBox="1">
            <a:spLocks noChangeArrowheads="1"/>
          </p:cNvSpPr>
          <p:nvPr/>
        </p:nvSpPr>
        <p:spPr bwMode="auto">
          <a:xfrm>
            <a:off x="428625" y="5085184"/>
            <a:ext cx="8715375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Уровень долговой </a:t>
            </a:r>
            <a:r>
              <a:rPr lang="ru-RU" b="1" dirty="0" smtClean="0">
                <a:solidFill>
                  <a:srgbClr val="FF0000"/>
                </a:solidFill>
              </a:rPr>
              <a:t>нагрузки</a:t>
            </a:r>
          </a:p>
          <a:p>
            <a:pPr algn="ctr"/>
            <a:endParaRPr lang="ru-RU" sz="1100" b="1" dirty="0">
              <a:solidFill>
                <a:srgbClr val="FF0000"/>
              </a:solidFill>
            </a:endParaRPr>
          </a:p>
          <a:p>
            <a:r>
              <a:rPr lang="ru-RU" sz="1600" dirty="0" smtClean="0"/>
              <a:t>Муниципальный долг Фурмановского района на начало и конец 2020 года отсутствовал, также не планировалось осуществление расходов по обслуживанию муниципального долга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1"/>
          <p:cNvSpPr txBox="1"/>
          <p:nvPr/>
        </p:nvSpPr>
        <p:spPr>
          <a:xfrm>
            <a:off x="7072330" y="135729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Консолидированный бюджет Фурмановского муниципального района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5643570" y="171448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1"/>
                </a:solidFill>
              </a:rPr>
              <a:t>Бюджет Фурмановского муниципального района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5500694" y="171448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Сведения о фактических поступлениях доходов по видам доходов в сравнении с утвержденными значениями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485216" cy="4381858"/>
        </p:xfrm>
        <a:graphic>
          <a:graphicData uri="http://schemas.openxmlformats.org/drawingml/2006/table">
            <a:tbl>
              <a:tblPr/>
              <a:tblGrid>
                <a:gridCol w="4198367"/>
                <a:gridCol w="1368152"/>
                <a:gridCol w="1152128"/>
                <a:gridCol w="1766569"/>
              </a:tblGrid>
              <a:tr h="544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налоговых  доходов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Утверждено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Исполнено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 исполнения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 доходы физических  лиц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96 407,5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104 464,5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108,3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217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Доходы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от уплаты акцизов на нефтепродукты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5 581,5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5 479,0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98,2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4244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Налоги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 совокупный доход,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12 428,0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12 642,0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104,7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-единый налог на вмененный доход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9 600,0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9 216,7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-единый сельскохозяйственный налог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28,0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20,5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217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-налог, взимаемый в связи с применением патентной системы налогообложения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100" i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800,0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3 404,7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5217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 добычу общераспространенных  полезных ископаемых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11 640,0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14 177,5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121,8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пошлина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4 725,0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4 705,6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99,6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r>
                        <a:rPr lang="ru-RU" sz="1100" b="1" i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н</a:t>
                      </a: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алоговые доходы :</a:t>
                      </a:r>
                      <a:endParaRPr lang="ru-RU" sz="11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130 782,0</a:t>
                      </a:r>
                      <a:endParaRPr lang="ru-RU" sz="11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141 468,6</a:t>
                      </a:r>
                      <a:endParaRPr lang="ru-RU" sz="11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108,2</a:t>
                      </a:r>
                      <a:endParaRPr lang="ru-RU" sz="11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Сведения о фактических поступлениях доходов по видам доходов в сравнении с утвержденными значениями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485216" cy="4164501"/>
        </p:xfrm>
        <a:graphic>
          <a:graphicData uri="http://schemas.openxmlformats.org/drawingml/2006/table">
            <a:tbl>
              <a:tblPr/>
              <a:tblGrid>
                <a:gridCol w="4846439"/>
                <a:gridCol w="1080120"/>
                <a:gridCol w="1224136"/>
                <a:gridCol w="1334521"/>
              </a:tblGrid>
              <a:tr h="544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неналоговых  доходов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Утверждено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Исполнено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 исполнения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Доходы 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от использования имущества, находящегося в государственной и муниципальной собственности: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4 853,4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7 486,8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154,2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217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Плата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за негативное воздействие на окружающую среду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96,9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93,9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96,9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4244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Доходы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от оказания платных услуг (работ) и компенсации затрат государства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21 813,2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21 115,5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110,5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Доходы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от продажи материальных и нематериальных активов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1 136,7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2 868,4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152,3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695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Штрафы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 санкции, возмещение ущерба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700,8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930,7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132,8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217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Прочие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неналоговые доходы (плата по договорам на установку рекламной конструкции)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3,7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94,6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5217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Невыясненные поступления</a:t>
                      </a:r>
                      <a:endParaRPr lang="ru-RU" sz="11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u="none" dirty="0" smtClean="0">
                          <a:latin typeface="Times New Roman"/>
                          <a:ea typeface="Times New Roman"/>
                          <a:cs typeface="Times New Roman"/>
                        </a:rPr>
                        <a:t>-0,02</a:t>
                      </a:r>
                      <a:endParaRPr lang="ru-RU" sz="1200" i="0" u="non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i="0" u="non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217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Итого неналоговые доходы:</a:t>
                      </a:r>
                      <a:endParaRPr lang="ru-RU" sz="11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28 604,7</a:t>
                      </a:r>
                      <a:endParaRPr lang="ru-RU" sz="12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u="none" dirty="0" smtClean="0">
                          <a:latin typeface="Times New Roman"/>
                          <a:ea typeface="Times New Roman"/>
                          <a:cs typeface="Times New Roman"/>
                        </a:rPr>
                        <a:t>35 498,8</a:t>
                      </a:r>
                      <a:endParaRPr lang="ru-RU" sz="1200" b="1" i="1" u="non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u="none" dirty="0" smtClean="0">
                          <a:latin typeface="Times New Roman"/>
                          <a:ea typeface="Times New Roman"/>
                          <a:cs typeface="Times New Roman"/>
                        </a:rPr>
                        <a:t>124,1</a:t>
                      </a:r>
                      <a:endParaRPr lang="ru-RU" sz="1200" b="1" i="1" u="non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Расходы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Содержимое 3" descr="2476af95ca187019ad1c1d6bf32cbea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891503" y="1928802"/>
            <a:ext cx="5395141" cy="358909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60648"/>
            <a:ext cx="8534400" cy="75895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Исполнение расходной части бюджета Фурмановского муниципального района в 2020 году по наименованиям расходов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1898104"/>
          <a:ext cx="8463314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1308"/>
                <a:gridCol w="1525900"/>
                <a:gridCol w="1525900"/>
                <a:gridCol w="1890206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год, </a:t>
                      </a:r>
                      <a:r>
                        <a:rPr lang="ru-RU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тыс.руб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тыс.руб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вопросы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78 733,4</a:t>
                      </a:r>
                      <a:endParaRPr lang="ru-RU" sz="11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76 330,8</a:t>
                      </a:r>
                      <a:endParaRPr lang="ru-RU" sz="11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96,9</a:t>
                      </a:r>
                      <a:endParaRPr lang="ru-RU" sz="11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650,5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638,6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98,2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30 148,9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29 910,0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99,2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35 647,6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31 149,3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87,4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448 937,8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438 249,5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97,6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Культура,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кинематография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10 412,6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10 412,6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Социальная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политика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20 674,7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20 284,5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1 171,8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1 171,8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  <a:endParaRPr lang="ru-RU" sz="11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626 377,3</a:t>
                      </a:r>
                      <a:endParaRPr lang="ru-RU" sz="11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608147,1</a:t>
                      </a:r>
                      <a:endParaRPr lang="ru-RU" sz="11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97,1</a:t>
                      </a:r>
                      <a:endParaRPr lang="ru-RU" sz="11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Расходы по разделам и подразделам классификации расходов бюджета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1898104"/>
          <a:ext cx="8463313" cy="360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2874"/>
                <a:gridCol w="1296144"/>
                <a:gridCol w="1368152"/>
                <a:gridCol w="1296143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год, </a:t>
                      </a:r>
                      <a:r>
                        <a:rPr lang="ru-RU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тыс.руб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год,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тыс.руб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1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78 733,4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76 330,8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96,9</a:t>
                      </a:r>
                      <a:endParaRPr lang="ru-RU" sz="11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высшего должностного лица субъекта Российской Федерации и  муниципального образования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1 774,8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1 680,7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94,7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645,3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618,3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95,8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 власти субъектов Российской Федерации, местных администраций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44 352,4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43 884,5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98,9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Судебная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система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6,5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27,7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9 741,6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1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404,2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96,5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Резервные фонды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325,3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21 887,5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20 741,3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94,8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1475492"/>
            <a:ext cx="4168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Общегосударственные вопросы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/>
                </a:solidFill>
              </a:rPr>
              <a:t>Уважаемые жители Фурмановского района!</a:t>
            </a:r>
            <a:endParaRPr lang="ru-RU" sz="24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Одна из основных целей бюджетной политики – обеспечение прозрачности, открытости и доступности бюджетного процесса для населения. Инструментом реализации этой цели является «Бюджет для граждан». 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«Бюджет для граждан» - это аналитический материал, разрабатываемый в целях ознакомления граждан с основными целями, задачами и приоритетными направлениями бюджетной политики Фурмановского муниципального района, планируемыми и достигнутыми результатами использования бюджетных ассигнований.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Надеемся, что представление бюджета в понятной и доступной форме повысит уровень общественного участия жителей в бюджетном процессе Фурмановского муниципального района. Возможность влияния граждан на состав бюджета – участие в публичных слушаниях по вопросам планирования и исполнения бюджета.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«Бюджет для граждан» подготовлен </a:t>
            </a:r>
            <a:r>
              <a:rPr lang="ru-RU" smtClean="0"/>
              <a:t>финансовым управлением администрации </a:t>
            </a:r>
            <a:r>
              <a:rPr lang="ru-RU" dirty="0" smtClean="0"/>
              <a:t>Фурмановского муниципального района.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Место нахождения: Ивановская область, город Фурманов, ул. Социалистическая, д. 15</a:t>
            </a:r>
          </a:p>
          <a:p>
            <a:r>
              <a:rPr lang="ru-RU" dirty="0" smtClean="0"/>
              <a:t>Телефон: (49341) 2-18-15, 2-00-22</a:t>
            </a:r>
          </a:p>
          <a:p>
            <a:r>
              <a:rPr lang="ru-RU" dirty="0" smtClean="0"/>
              <a:t>Факс (49341)  2-00-22</a:t>
            </a:r>
          </a:p>
          <a:p>
            <a:r>
              <a:rPr lang="ru-RU" dirty="0" smtClean="0"/>
              <a:t>Адрес электронной почты </a:t>
            </a:r>
            <a:r>
              <a:rPr lang="en-US" u="sng" dirty="0" err="1" smtClean="0">
                <a:solidFill>
                  <a:srgbClr val="FF0000"/>
                </a:solidFill>
                <a:hlinkClick r:id="rId2"/>
              </a:rPr>
              <a:t>fofurmanov</a:t>
            </a:r>
            <a:r>
              <a:rPr lang="ru-RU" u="sng" dirty="0" smtClean="0">
                <a:solidFill>
                  <a:srgbClr val="FF0000"/>
                </a:solidFill>
                <a:hlinkClick r:id="rId2"/>
              </a:rPr>
              <a:t>@</a:t>
            </a:r>
            <a:r>
              <a:rPr lang="en-US" u="sng" dirty="0" smtClean="0">
                <a:solidFill>
                  <a:srgbClr val="FF0000"/>
                </a:solidFill>
                <a:hlinkClick r:id="rId2"/>
              </a:rPr>
              <a:t>mail</a:t>
            </a:r>
            <a:r>
              <a:rPr lang="ru-RU" u="sng" dirty="0" smtClean="0">
                <a:solidFill>
                  <a:srgbClr val="FF0000"/>
                </a:solidFill>
                <a:hlinkClick r:id="rId2"/>
              </a:rPr>
              <a:t>.</a:t>
            </a:r>
            <a:r>
              <a:rPr lang="en-US" u="sng" dirty="0" err="1" smtClean="0">
                <a:solidFill>
                  <a:srgbClr val="FF0000"/>
                </a:solidFill>
                <a:hlinkClick r:id="rId2"/>
              </a:rPr>
              <a:t>ru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404664"/>
            <a:ext cx="8451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Национальная безопасность и правоохранительная деятельность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3212976"/>
            <a:ext cx="3474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Национальная экономика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12" name="Содержимое 3"/>
          <p:cNvGraphicFramePr>
            <a:graphicFrameLocks/>
          </p:cNvGraphicFramePr>
          <p:nvPr/>
        </p:nvGraphicFramePr>
        <p:xfrm>
          <a:off x="251520" y="908720"/>
          <a:ext cx="8568953" cy="129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5633"/>
                <a:gridCol w="1614440"/>
                <a:gridCol w="1614440"/>
                <a:gridCol w="161444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год, </a:t>
                      </a:r>
                      <a:r>
                        <a:rPr lang="ru-RU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тыс.руб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год,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тыс.руб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650,5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638,6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650,5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638,6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3" name="Содержимое 3"/>
          <p:cNvGraphicFramePr>
            <a:graphicFrameLocks/>
          </p:cNvGraphicFramePr>
          <p:nvPr/>
        </p:nvGraphicFramePr>
        <p:xfrm>
          <a:off x="251521" y="3573016"/>
          <a:ext cx="856895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5632"/>
                <a:gridCol w="1614440"/>
                <a:gridCol w="1614440"/>
                <a:gridCol w="161444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год, </a:t>
                      </a:r>
                      <a:r>
                        <a:rPr lang="ru-RU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тыс.руб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год,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тыс.руб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30 148,9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29 910,0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Сельское хозяйство и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рыболовство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113,4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Транспорт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221,1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5 218,7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Дорожное хозяйство (дорожные фонды)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24 127,4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24 127,4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687,0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563,9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42844" y="260648"/>
            <a:ext cx="4706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Жилищно-коммунальное хозяйство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2708920"/>
            <a:ext cx="1821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Образование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214281" y="764704"/>
          <a:ext cx="8678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3131"/>
                <a:gridCol w="1635023"/>
                <a:gridCol w="1635023"/>
                <a:gridCol w="1635023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год, </a:t>
                      </a:r>
                      <a:r>
                        <a:rPr lang="ru-RU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тыс.руб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год,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тыс.руб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35 647,6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31 149,3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87,4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Коммунальное хозяйство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28 428,2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24 014,0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Благоустройство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7 219,4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7 135,3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98,8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2" name="Содержимое 3"/>
          <p:cNvGraphicFramePr>
            <a:graphicFrameLocks/>
          </p:cNvGraphicFramePr>
          <p:nvPr/>
        </p:nvGraphicFramePr>
        <p:xfrm>
          <a:off x="251520" y="3068960"/>
          <a:ext cx="864096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6940"/>
                <a:gridCol w="1628007"/>
                <a:gridCol w="1628007"/>
                <a:gridCol w="1628007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год, </a:t>
                      </a:r>
                      <a:r>
                        <a:rPr lang="ru-RU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тыс.руб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год,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тыс.руб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448 937,8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438 249,5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Дошкольное образование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178 589,9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174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646,9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Общее образование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193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853,5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188 592,4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Дополнительное образование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44 420,3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44 420,3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Молодежная политика и оздоровление детей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1 391,1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1 360,4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образования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30 683,0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29 229,5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2132856"/>
            <a:ext cx="2962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Социальная политика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Содержимое 3"/>
          <p:cNvGraphicFramePr>
            <a:graphicFrameLocks/>
          </p:cNvGraphicFramePr>
          <p:nvPr/>
        </p:nvGraphicFramePr>
        <p:xfrm>
          <a:off x="214282" y="785794"/>
          <a:ext cx="867819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3131"/>
                <a:gridCol w="1635022"/>
                <a:gridCol w="1635022"/>
                <a:gridCol w="1635022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год, </a:t>
                      </a:r>
                      <a:r>
                        <a:rPr lang="ru-RU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тыс.руб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год,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тыс.руб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10 412,6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10 412,6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10 412,6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10 412,6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0" name="Содержимое 3"/>
          <p:cNvGraphicFramePr>
            <a:graphicFrameLocks/>
          </p:cNvGraphicFramePr>
          <p:nvPr/>
        </p:nvGraphicFramePr>
        <p:xfrm>
          <a:off x="214283" y="2564904"/>
          <a:ext cx="867819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3131"/>
                <a:gridCol w="1635022"/>
                <a:gridCol w="1635022"/>
                <a:gridCol w="1635022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год, </a:t>
                      </a:r>
                      <a:r>
                        <a:rPr lang="ru-RU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тыс.руб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год,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тыс.руб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20 674,7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20 284,5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Пенсионное обеспечение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3 297,4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3 249,6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Социальное обеспечение населения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4 661,1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4 330,7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Охрана семьи и детства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12 216,2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12 204,2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социальной политики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42844" y="214290"/>
            <a:ext cx="3743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Культура и кинематография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2" y="5003884"/>
            <a:ext cx="385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Физическая культура и спорт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13" name="Содержимое 3"/>
          <p:cNvGraphicFramePr>
            <a:graphicFrameLocks/>
          </p:cNvGraphicFramePr>
          <p:nvPr/>
        </p:nvGraphicFramePr>
        <p:xfrm>
          <a:off x="214283" y="5373216"/>
          <a:ext cx="867819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3131"/>
                <a:gridCol w="1635022"/>
                <a:gridCol w="1635022"/>
                <a:gridCol w="1635022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год, </a:t>
                      </a:r>
                      <a:r>
                        <a:rPr lang="ru-RU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тыс.руб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год,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тыс.руб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1 171,8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1 171,8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1 171,8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1 171,8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3"/>
          <p:cNvGraphicFramePr>
            <a:graphicFrameLocks/>
          </p:cNvGraphicFramePr>
          <p:nvPr/>
        </p:nvGraphicFramePr>
        <p:xfrm>
          <a:off x="179512" y="1556792"/>
          <a:ext cx="8678197" cy="523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6584"/>
                <a:gridCol w="1224136"/>
                <a:gridCol w="1296144"/>
                <a:gridCol w="901333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год, </a:t>
                      </a:r>
                      <a:r>
                        <a:rPr lang="ru-RU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тыс.руб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год,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тыс.руб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образования Фурмановского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448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920,6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438 222,2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культуры Фурмановского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289,5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2 289,5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Организация предоставления государственных и муниципальных услуг на базе МКУ «МФЦ»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9 388,5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9 075,0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Забота и поддержка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9 228,0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9 228,0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Совершенствование местного самоуправления Фурмановского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50 132,5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49 465,1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98,7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Земельные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отношения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Фурмановского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707,9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584,8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82,6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Безопасный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район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3 023,4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2 669,0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88,3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доступным и комфортным жильем населения Фурмановского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32 531,1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29 516,8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90,7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транспортной системы Фурмановского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24 027,4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24 027,4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гражданского общества на территории Фурмановского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877,8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876,2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99,8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Управление муниципальными финансами Фурмановского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8 697,9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8 059,3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92,7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Благоустройство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Фурмановского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3 499,8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2 015,7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57,6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физической культуры и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спорта на территории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Фурмановского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Управление муниципальным имуществом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Фурмановского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муниципального района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097,4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2 770,5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89,4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  <a:endParaRPr lang="ru-RU" sz="14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596 671,8</a:t>
                      </a:r>
                      <a:endParaRPr lang="ru-RU" sz="14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579 049,5</a:t>
                      </a:r>
                      <a:endParaRPr lang="ru-RU" sz="14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97,0</a:t>
                      </a:r>
                      <a:endParaRPr lang="ru-RU" sz="14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Расходы бюджета Фурмановского муниципального района в разрезе муниципальных программ</a:t>
            </a:r>
            <a:endParaRPr lang="ru-RU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Муниципальная программа «Развитие образования Фурмановского муниципального района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857364"/>
          <a:ext cx="8715436" cy="3692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04784"/>
                <a:gridCol w="1205326"/>
                <a:gridCol w="1205326"/>
              </a:tblGrid>
              <a:tr h="707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подпрограмм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 тыс.руб.</a:t>
                      </a:r>
                    </a:p>
                  </a:txBody>
                  <a:tcPr marL="68580" marR="68580" marT="0" marB="0" anchor="ctr"/>
                </a:tc>
              </a:tr>
              <a:tr h="2216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– Всего, в том числе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448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920,6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438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222,2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«Дошкольное образование»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177 008,3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173 114,9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«Общее образование»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190 817,4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185 597,0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«Дополнительное образование»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43 976,4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43 976,4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55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«Предоставление мер социальной поддержки»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1 660,5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1 648,6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06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«Реализация муниципальным учреждением отделом образования полномочий органов местного самоуправления в сфере образования»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196,3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22 917,4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«Организация отдыха и занятости детей в каникулярное время»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1 391,1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1 360,4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20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«Создание безопасных условий обучения»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3 738,5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3 648,3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«Поддержка и сопровождение одаренных детей и творческих педагогов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691,5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554,3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«Освоение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этапов спортивной подготовки»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921,8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921,8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«Развитие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цифровизации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образовательного процесса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4 518,8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/>
                          <a:ea typeface="Times New Roman"/>
                          <a:cs typeface="Times New Roman"/>
                        </a:rPr>
                        <a:t>4 483,1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Муниципальная программа «Развитие образования Фурмановского муниципального района»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160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 smtClean="0"/>
              <a:t>В рамках подпрограммы «Общее образование» реализуется социально- значимый проект по обеспечению питанием обучающихся 1-4 классов общеобразовательных школ:</a:t>
            </a:r>
            <a:endParaRPr 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2000240"/>
          <a:ext cx="8678197" cy="806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7845"/>
                <a:gridCol w="1200176"/>
                <a:gridCol w="1200176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 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 факт</a:t>
                      </a:r>
                    </a:p>
                  </a:txBody>
                  <a:tcPr marL="68580" marR="68580" marT="0" marB="0" anchor="ctr"/>
                </a:tc>
              </a:tr>
              <a:tr h="2216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Расходы на организацию питания обучающихся 1-4 классов (тыс. руб.)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8 926,1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7 636,6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обучающихся в 1-4 классах (чел.)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1 683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170" algn="l"/>
                          <a:tab pos="63055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1 683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Содержимое 2"/>
          <p:cNvSpPr txBox="1">
            <a:spLocks/>
          </p:cNvSpPr>
          <p:nvPr/>
        </p:nvSpPr>
        <p:spPr>
          <a:xfrm>
            <a:off x="214282" y="3286124"/>
            <a:ext cx="8503920" cy="285752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r>
              <a:rPr lang="ru-RU" sz="1400" dirty="0" smtClean="0"/>
              <a:t>Исполнение </a:t>
            </a:r>
            <a:r>
              <a:rPr lang="ru-RU" sz="1400" dirty="0" err="1" smtClean="0"/>
              <a:t>ц</a:t>
            </a:r>
            <a:r>
              <a:rPr lang="x-none" sz="1400" smtClean="0"/>
              <a:t>елевы</a:t>
            </a:r>
            <a:r>
              <a:rPr lang="ru-RU" sz="1400" dirty="0" err="1" smtClean="0"/>
              <a:t>х</a:t>
            </a:r>
            <a:r>
              <a:rPr lang="ru-RU" sz="1400" dirty="0" smtClean="0"/>
              <a:t> индикаторов (</a:t>
            </a:r>
            <a:r>
              <a:rPr lang="x-none" sz="1400" smtClean="0"/>
              <a:t>показател</a:t>
            </a:r>
            <a:r>
              <a:rPr lang="ru-RU" sz="1400" dirty="0" smtClean="0"/>
              <a:t>ей)  про</a:t>
            </a:r>
            <a:r>
              <a:rPr lang="x-none" sz="1400" smtClean="0"/>
              <a:t>граммы</a:t>
            </a:r>
            <a:endParaRPr lang="ru-RU" sz="1400" dirty="0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142844" y="2786058"/>
            <a:ext cx="8503920" cy="5000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ru-RU" sz="1100" b="1" dirty="0" smtClean="0"/>
              <a:t>Не полное освоение выделенных средств объясняется  пропусками по болезни и карантинными мероприятиями.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4282" y="3571876"/>
          <a:ext cx="8678199" cy="2679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8195"/>
                <a:gridCol w="469092"/>
                <a:gridCol w="625456"/>
                <a:gridCol w="625456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Ед.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06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план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выпускников общеобразовательных организаций, успешно сдавших единый государственный экзамен (далее – ЕГЭ) по русскому языку и математике в общей численности выпускников общеобразовательных организаций, сдавших ЕГЭ по данным предметам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97,6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92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выпускников общеобразовательных организаций, набравших на ЕГЭ не менее 70 баллов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23,0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31,6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учащихся, обучающихся в школах, отвечающих современным требованиям к условиям организации образовательного процесса на 80-100%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95,7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95,7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детей, охваченных дополнительными образовательными программами в организациях дополнительного образования (с учетом учреждений культуры)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92,6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82,7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Удельный вес численности учащихся по основным общеобразовательным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программам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 участвующих в олимпиадах и конкурсах различного уровня, в общей численности учащихся по основным общеобразовательным программам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Муниципальная программа «Развитие культуры Фурмановского муниципального района»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3429000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Исполнение </a:t>
            </a:r>
            <a:r>
              <a:rPr lang="ru-RU" sz="1200" dirty="0" err="1" smtClean="0"/>
              <a:t>ц</a:t>
            </a:r>
            <a:r>
              <a:rPr lang="x-none" sz="1200" smtClean="0"/>
              <a:t>елевы</a:t>
            </a:r>
            <a:r>
              <a:rPr lang="ru-RU" sz="1200" dirty="0" err="1" smtClean="0"/>
              <a:t>х</a:t>
            </a:r>
            <a:r>
              <a:rPr lang="ru-RU" sz="1200" dirty="0" smtClean="0"/>
              <a:t> индикаторов (</a:t>
            </a:r>
            <a:r>
              <a:rPr lang="x-none" sz="1200" smtClean="0"/>
              <a:t>показател</a:t>
            </a:r>
            <a:r>
              <a:rPr lang="ru-RU" sz="1200" dirty="0" smtClean="0"/>
              <a:t>ей)  про</a:t>
            </a:r>
            <a:r>
              <a:rPr lang="x-none" sz="1200" smtClean="0"/>
              <a:t>граммы</a:t>
            </a:r>
            <a:endParaRPr lang="ru-RU" sz="1200" b="1" dirty="0" smtClean="0"/>
          </a:p>
          <a:p>
            <a:endParaRPr lang="ru-RU" sz="12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4280" y="1663150"/>
          <a:ext cx="8643999" cy="1117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7786"/>
                <a:gridCol w="1857388"/>
                <a:gridCol w="1928825"/>
              </a:tblGrid>
              <a:tr h="3945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3616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2 289,5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2 289,5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16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«Организация культурного досуга, участие в коллективах самодеятельного народного творчества»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2 289,5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2 289,5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85720" y="3738881"/>
          <a:ext cx="8606760" cy="1347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0336"/>
                <a:gridCol w="2088232"/>
                <a:gridCol w="1728192"/>
              </a:tblGrid>
              <a:tr h="27167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целевого показателя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6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803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жителей, охваченных библиотечным обслуживанием от общего количества населения (%)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37786"/>
            <a:ext cx="8534400" cy="642942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accent1"/>
                </a:solidFill>
              </a:rPr>
              <a:t>Муниципальная программа «Организация предоставления государственных и муниципальных услуг на базе МКУ «МФЦ»»</a:t>
            </a:r>
            <a:endParaRPr lang="ru-RU" sz="18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1857364"/>
          <a:ext cx="8715436" cy="1161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1814"/>
                <a:gridCol w="1800200"/>
                <a:gridCol w="1693422"/>
              </a:tblGrid>
              <a:tr h="4195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9 388,5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9 075,0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«Повышение качества и доступности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предоставления государственных и муниципальных услуг на базе МКУ «МФЦ»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9 388,5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9 075,0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3359842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3662392"/>
          <a:ext cx="8750206" cy="240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2997"/>
                <a:gridCol w="561942"/>
                <a:gridCol w="802771"/>
                <a:gridCol w="722496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 и индикаторы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Доля граждан, имеющих доступ к получению государственных и муниципальных услуг,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 принципу «Одного окна»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специалистов, работающих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в режиме «Одного окна»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Среднее время ожидания заявителем в очереди при предоставлении государственной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муниципальной услуги (с момента отметки о посещении организации до момента приема заявителем)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мин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Доля заявителей, удовлетворенных качеством предоставления на базе МФЦ государственных и муниципальных услуг, от общего числа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опрошенных заявителей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04664"/>
            <a:ext cx="8534400" cy="450858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«Забота и поддержка»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1857364"/>
          <a:ext cx="8715436" cy="1161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7838"/>
                <a:gridCol w="1679768"/>
                <a:gridCol w="1597830"/>
              </a:tblGrid>
              <a:tr h="4195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9 228,0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9 228,0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«Субсидирование для предоставления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коммунальных услуг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9 228,0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9 228,0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3647874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4010888"/>
          <a:ext cx="8750206" cy="129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1619"/>
                <a:gridCol w="943320"/>
                <a:gridCol w="802771"/>
                <a:gridCol w="722496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 и индикаторы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юридических лиц и индивидуальных предпринимателей, которым предоставлена субсидия на возмещение суммы затрат в связи с реализацией гражданам услуг отопления и горячего водоснабжения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«Совершенствование местного самоуправления Фурмановского муниципального района»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1542678"/>
          <a:ext cx="8715438" cy="4622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1"/>
                <a:gridCol w="2857520"/>
                <a:gridCol w="2643207"/>
              </a:tblGrid>
              <a:tr h="3643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5389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программы   - всего.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50 132,5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49 465,1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23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«Обеспечение деятельности администрации Фурмановского муниципального района, ее структурных подразделений и органов»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48 236,1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700,8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43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«Открытая информационная политика»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281,5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246,7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772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«Организация и проведение мероприятий, связанных с государственными и муниципальными праздниками, юбилейными и памятными датами»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1 485,0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400,2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63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«Кадры администрации Фурмановского муниципального района»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576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Подпрограмма "Улучшение условий и охрана труда в администрации Фурмановского муниципального района и ее структурных подразделениях"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accent1"/>
                </a:solidFill>
              </a:rPr>
              <a:t>Фурмановский</a:t>
            </a:r>
            <a:r>
              <a:rPr lang="ru-RU" dirty="0" smtClean="0">
                <a:solidFill>
                  <a:schemeClr val="accent1"/>
                </a:solidFill>
              </a:rPr>
              <a:t> муниципальный район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Содержимое 3" descr="Clip2net_160622142155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720801"/>
            <a:ext cx="4004487" cy="3351273"/>
          </a:xfrm>
        </p:spPr>
      </p:pic>
      <p:sp>
        <p:nvSpPr>
          <p:cNvPr id="5" name="TextBox 4"/>
          <p:cNvSpPr txBox="1"/>
          <p:nvPr/>
        </p:nvSpPr>
        <p:spPr>
          <a:xfrm>
            <a:off x="4429124" y="1785926"/>
            <a:ext cx="435771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Административно </a:t>
            </a:r>
            <a:r>
              <a:rPr lang="ru-RU" dirty="0"/>
              <a:t>– территориальная единица на северо-западе Ивановской области. Административный центр – город </a:t>
            </a:r>
            <a:r>
              <a:rPr lang="ru-RU" dirty="0" smtClean="0"/>
              <a:t>Фурманов.</a:t>
            </a:r>
          </a:p>
          <a:p>
            <a:r>
              <a:rPr lang="ru-RU" dirty="0" smtClean="0"/>
              <a:t>В </a:t>
            </a:r>
            <a:r>
              <a:rPr lang="ru-RU" dirty="0"/>
              <a:t>состав Фурмановского муниципального района </a:t>
            </a:r>
            <a:r>
              <a:rPr lang="ru-RU" dirty="0" smtClean="0"/>
              <a:t>входят: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Фурмановское </a:t>
            </a:r>
            <a:r>
              <a:rPr lang="ru-RU" dirty="0"/>
              <a:t>городское </a:t>
            </a:r>
            <a:r>
              <a:rPr lang="ru-RU" dirty="0" smtClean="0"/>
              <a:t>поселение;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Дуляпинское </a:t>
            </a:r>
            <a:r>
              <a:rPr lang="ru-RU" dirty="0"/>
              <a:t>сельское </a:t>
            </a:r>
            <a:r>
              <a:rPr lang="ru-RU" dirty="0" smtClean="0"/>
              <a:t>поселение;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Иванковское </a:t>
            </a:r>
            <a:r>
              <a:rPr lang="ru-RU" dirty="0"/>
              <a:t>сельское </a:t>
            </a:r>
            <a:r>
              <a:rPr lang="ru-RU" dirty="0" smtClean="0"/>
              <a:t>поселение;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Панинское </a:t>
            </a:r>
            <a:r>
              <a:rPr lang="ru-RU" dirty="0"/>
              <a:t>сельское </a:t>
            </a:r>
            <a:r>
              <a:rPr lang="ru-RU" dirty="0" smtClean="0"/>
              <a:t>поселение;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Хромцовское </a:t>
            </a:r>
            <a:r>
              <a:rPr lang="ru-RU" dirty="0"/>
              <a:t>сельское </a:t>
            </a:r>
            <a:r>
              <a:rPr lang="ru-RU" dirty="0" smtClean="0"/>
              <a:t>поселение;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Широковское </a:t>
            </a:r>
            <a:r>
              <a:rPr lang="ru-RU" dirty="0"/>
              <a:t>сельское поселение.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5500702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Население по состоянию на 1 января 2019 года составляет 39 560 человек, в том числе городское – </a:t>
            </a:r>
            <a:r>
              <a:rPr lang="en-US" dirty="0" smtClean="0"/>
              <a:t>33</a:t>
            </a:r>
            <a:r>
              <a:rPr lang="ru-RU" dirty="0" smtClean="0"/>
              <a:t> 364 человек, сельское – </a:t>
            </a:r>
            <a:r>
              <a:rPr lang="en-US" dirty="0" smtClean="0"/>
              <a:t>6</a:t>
            </a:r>
            <a:r>
              <a:rPr lang="ru-RU" dirty="0" smtClean="0"/>
              <a:t> 196 человека.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«Совершенствование местного самоуправления Фурмановского муниципального района»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785926"/>
            <a:ext cx="8503920" cy="6160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2247220"/>
          <a:ext cx="8678197" cy="3414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3681"/>
                <a:gridCol w="774839"/>
                <a:gridCol w="697355"/>
                <a:gridCol w="852322"/>
              </a:tblGrid>
              <a:tr h="16828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целевого индикатора (показателя)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изм.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82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452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Совершенствование системы органов местного самоуправления, эффективное решение вопросов местного значения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6415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Степень информирования населения Фурмановского муниципального района о  развитии местного самоуправления для наиболее полного включения граждан в осуществление местного самоуправления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465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культурных и исторических традиций Фурмановского муниципального района, организация культурного досуга жителей  муниципального образования.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5890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Профессиональная подготовка, переподготовка и повышение квалификации  муниципальных служащих, в системе местного самоуправления, с целью увеличить процент населения удовлетворенного деятельностью  администрации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900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Проведение специальной оценки условий труда, обучение по охране труда и проверка требований охраны труда руководителей и специалистов администрации Фурмановского муниципального района ее структурных подразделений и органов, проведение обязательных предварительных и периодических медицинских осмотров работников.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accent1"/>
                </a:solidFill>
              </a:rPr>
              <a:t>Муниципальная программа «Земельные отношения Фурмановского муниципального района»</a:t>
            </a:r>
            <a:endParaRPr lang="ru-RU" sz="18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1" y="1689210"/>
          <a:ext cx="8715438" cy="2096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3603"/>
                <a:gridCol w="1500198"/>
                <a:gridCol w="1571637"/>
              </a:tblGrid>
              <a:tr h="4413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2963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–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707,9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584,8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46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«Управление и распоряжение земельными ресурсами на территории Фурмановского муниципального района»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391,4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368,3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46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«Комплексные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кадастровые работы на территории Фурмановского муниципального района»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316,5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216,5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4081632"/>
            <a:ext cx="8503920" cy="3554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77045" y="4365104"/>
          <a:ext cx="8787442" cy="2157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5205"/>
                <a:gridCol w="863052"/>
                <a:gridCol w="863052"/>
                <a:gridCol w="706133"/>
              </a:tblGrid>
              <a:tr h="21209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Ед.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20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212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Объем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поступлений в бюджет доходов от передачи в аренду земельных участков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4 600,0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3 320,8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2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Объем поступлений в бюджет доходов от продажи земельных участков, платы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за увеличение площади земельных участков в результате перераспределения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2 900,0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4 252,1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2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населенных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пунктов, имеющих координатное описание границ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2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земельных участков, сформированных с целью реализации Закона Ивановской области от 31.12.2002 №111-ОЗ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2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кадастровых кварталов, в которых проведены комплексные кадастровые работы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2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объектов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недвижимости в кадастровых кварталах, в отношении которых проведены комплексные кадастровые работы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147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«Безопасный район»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1" y="1628800"/>
          <a:ext cx="8715438" cy="147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7"/>
                <a:gridCol w="1857388"/>
                <a:gridCol w="1714513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 программа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3 023,4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2 669,0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«Осуществление мероприятий по участию в предупреждении и ликвидации последствий чрезвычайных ситуаций, в том числе по обеспечению безопасности людей на водных объектах, охране их жизни и здоровья»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3 023,4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2 669,0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3503858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4282" y="3740170"/>
          <a:ext cx="8678199" cy="2497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7798"/>
                <a:gridCol w="1719266"/>
                <a:gridCol w="900568"/>
                <a:gridCol w="900567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Ед.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Снижение количества пожаров и гибели в них людей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Увеличение численности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населения обученного основам пожарной безопасности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Время реагирования на сообщение, поступившее по телефону 112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сек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Снижение количества несчастных случаев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в местах массового отдыха населения у воды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Укомплектованность спасательных постов средствами спасения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34400" cy="642942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accent1"/>
                </a:solidFill>
              </a:rPr>
              <a:t>Муниципальная программа «Обеспечение доступным и комфортным жильем, населения Фурмановского муниципального района»</a:t>
            </a:r>
            <a:endParaRPr lang="ru-RU" sz="18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980728"/>
          <a:ext cx="871543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1890"/>
                <a:gridCol w="1815716"/>
                <a:gridCol w="159783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32 531,1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29 516,8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«Обеспечение жильем молодых семей»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2 670,0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2 670,0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«Государственная и муниципальная поддержка граждан в сфере ипотечного жилищного кредитования»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1 615,1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1 615,1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«Приобретение жилья для детей-сирот и детей, оставшихся без попечения родителей»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10 555,7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10 555,7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«Стимулирование развития жилищного строительства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«Развитие газификации Фурмановского муниципального района»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17 690,3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14 676,0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1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3935906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23528" y="4221088"/>
          <a:ext cx="8568953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24979"/>
                <a:gridCol w="550302"/>
                <a:gridCol w="786142"/>
                <a:gridCol w="707530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 и индикаторы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молодых семей, получивших свидетельство о праве на получение социальной выплаты на приобретение (строительство)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жилого помещения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семей получивших 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свидетельство о предоставлении субсидий на оплату первоначального взноса при получении ипотечного жилищного кредита (на погашение основной суммы долга и уплату процентов по ипотечному жилищному кредиту (в том числе рефинансированному))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детей-сирот и детей, оставшихся без попечения родителей, лиц из числа детей-сирот и детей, оставшихся без попечения родителей, обеспеченных жилыми помещениями специализированного жилищного фонда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93218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«Развитие транспортной системы Фурмановского муниципального района»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1" y="1666600"/>
          <a:ext cx="8715438" cy="1348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95"/>
                <a:gridCol w="1928826"/>
                <a:gridCol w="2286017"/>
              </a:tblGrid>
              <a:tr h="4466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3127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Программа –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24 027,4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24 027,4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56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«Организация функционирования автомобильных дорог общего пользования»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27 027,4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27 027,4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3863898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79512" y="4149080"/>
          <a:ext cx="875020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2997"/>
                <a:gridCol w="561942"/>
                <a:gridCol w="802771"/>
                <a:gridCol w="722496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 и индикаторы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Протяженность автомобильных дорог общего пользования местного значения на которых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проведены ремонтные работы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«Развитие гражданского общества на территории Фурмановского муниципального района»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1643050"/>
          <a:ext cx="8715438" cy="2262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7850"/>
                <a:gridCol w="1714512"/>
                <a:gridCol w="1643076"/>
              </a:tblGrid>
              <a:tr h="4898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877,8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876,2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«Квалифицированные кадры Фурмановского муниципального района»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376,2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24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«Создание системы адаптации и реабилитации инвалидов на территории Фурмановского муниципального района»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«Поддержка социально ориентированных некоммерческих организаций, осуществляющих деятельность на территории Фурмановского муниципального района»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«Развитие гражданского общества на территории Фурмановского муниципального района»</a:t>
            </a:r>
            <a:endParaRPr lang="ru-RU" sz="2000" dirty="0"/>
          </a:p>
        </p:txBody>
      </p:sp>
      <p:sp>
        <p:nvSpPr>
          <p:cNvPr id="9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571612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4282" y="1857364"/>
          <a:ext cx="867819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9946"/>
                <a:gridCol w="984125"/>
                <a:gridCol w="984127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Общее количество социально ориентированных некоммерческих организаций, действующих на территории Фурмановского муниципального района (ед.)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социально ориентированных некоммерческих организаций, получивших финансовую поддержку из бюджета Фурмановского муниципального района (ед.)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жителей Фурмановского муниципального района, вовлечённых в деятельность социально ориентированных некоммерческих организаций (% от общей численности населения района)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официально зарегистрированных членов некоммерческих социально ориентированных организаций  (чел.)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1 642,0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1 642,0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мероприятий, проводимых на территории Фурмановского муниципального района некоммерческими социально ориентированными организациями (ед.)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инвалидов, посещающих учреждения дополнительного образования и культуры (% от общего числа посещающих)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инвалидов, участвующих в спортивных и культурно-массовых мероприятиях (% от общего числа участвующих)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«Управление муниципальными финансами Фурмановского муниципального района»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1" y="1729616"/>
          <a:ext cx="8715438" cy="1587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7839"/>
                <a:gridCol w="1800200"/>
                <a:gridCol w="1477399"/>
              </a:tblGrid>
              <a:tr h="4752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 программа 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8 697,9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8 059,3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«Организация бюджетного процесса»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8 211,1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7 897,8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«Обеспечение финансирования непредвиденных расходов районного бюджета»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486,8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161,5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3714752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4282" y="4000504"/>
          <a:ext cx="8606190" cy="1410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90734"/>
                <a:gridCol w="1107727"/>
                <a:gridCol w="1107729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целевого индикатора (показателя)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Отношение объема муниципального долга (за вычетом бюджетных кредитов) к доходам районного бюджета (без учета безвозмездных поступлений)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0%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Наличие просроченной кредиторской задолженности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37786"/>
            <a:ext cx="8534400" cy="642942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accent1"/>
                </a:solidFill>
              </a:rPr>
              <a:t>Муниципальная программа «Благоустройство Фурмановского муниципального района»</a:t>
            </a:r>
            <a:endParaRPr lang="ru-RU" sz="18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1857364"/>
          <a:ext cx="8715436" cy="1532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5790"/>
                <a:gridCol w="1944216"/>
                <a:gridCol w="1765430"/>
              </a:tblGrid>
              <a:tr h="4195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3 499,8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2 015,7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«Благоустройство территорий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общего пользования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2 585,8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1 101,7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«Содержание и благоустройство кладбищ»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914,0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914,0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4079922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4437112"/>
          <a:ext cx="8640960" cy="1276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3794"/>
                <a:gridCol w="1005252"/>
                <a:gridCol w="760719"/>
                <a:gridCol w="741195"/>
              </a:tblGrid>
              <a:tr h="21761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целевого индикатора (показателя)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 измерения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3415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Ликвидация стихийных свалок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куб.м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6 500,0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7 884,0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отремонтированных колодцев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шт.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37786"/>
            <a:ext cx="8534400" cy="642942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accent1"/>
                </a:solidFill>
              </a:rPr>
              <a:t>Муниципальная программа «Развитие физической культуры и спорта в Фурмановском муниципальном районе»</a:t>
            </a:r>
            <a:endParaRPr lang="ru-RU" sz="18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1857364"/>
          <a:ext cx="8715436" cy="1161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5790"/>
                <a:gridCol w="1944216"/>
                <a:gridCol w="1765430"/>
              </a:tblGrid>
              <a:tr h="4195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«Организация и проведение спортивно-культурных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мероприятий, профилактика наркомании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4079922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4437112"/>
          <a:ext cx="8640960" cy="800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3794"/>
                <a:gridCol w="1005252"/>
                <a:gridCol w="760719"/>
                <a:gridCol w="741195"/>
              </a:tblGrid>
              <a:tr h="21761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целевого индикатора (показателя)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 измерения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3415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Доля граждан Фурмановского муниципального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района, систематически занимающихся физической культурой и спортом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37,0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37,0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Бюджет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c1ca28e4dcd1db95f436b527c04cf64d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786058"/>
            <a:ext cx="5036359" cy="33575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accent1"/>
                </a:solidFill>
              </a:rPr>
              <a:t>Муниципальная программа «Управление муниципальным имуществом Фурмановского муниципального района»</a:t>
            </a:r>
            <a:endParaRPr lang="ru-RU" sz="18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1" y="1700808"/>
          <a:ext cx="8715438" cy="1451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7839"/>
                <a:gridCol w="1705962"/>
                <a:gridCol w="1571637"/>
              </a:tblGrid>
              <a:tr h="4413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2963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–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3 097,4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2 770,5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46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«Управление муниципальным имуществом»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097,4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2 770,5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3289544"/>
            <a:ext cx="8503920" cy="3554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4282" y="3643600"/>
          <a:ext cx="8678198" cy="2409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6198"/>
                <a:gridCol w="852323"/>
                <a:gridCol w="852323"/>
                <a:gridCol w="697354"/>
              </a:tblGrid>
              <a:tr h="21209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Ед.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20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объектов муниципального имущества, прошедших техническую инвентаризацию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объектов муниципального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недвижимого имущества (за исключением земельных участков), права на которые зарегистрированы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объектов муниципального имущества,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прошедших независимую оценку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Объем поступлений в бюджет доходов от использования муниципального имущества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2 300,0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2 113,9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Объем поступлений в бюджет района от сдачи в аренду муниципального имущества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2 456,2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1 654,7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Объем поступлений в бюджет района доходов от приватизации муниципального имущества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106,6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51520" y="1527175"/>
          <a:ext cx="8678199" cy="3577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1877"/>
                <a:gridCol w="934088"/>
                <a:gridCol w="862234"/>
              </a:tblGrid>
              <a:tr h="5336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 anchor="ctr"/>
                </a:tc>
              </a:tr>
              <a:tr h="2451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Представительный орган местного самоуправления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637,7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618,2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14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Контрольно-счетная комиссия Фурмановского муниципального района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1 528,0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1 503,9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22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Другие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общерайонные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мероприятия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2 956,7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2 611,3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Межбюджетные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трансферты бюджетам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сельских поселений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16 695,6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16 658,9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63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Исполнение судебных актов по искам к Фурмановскому муниципальному району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63,2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63,2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Осуществление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перевозок автомобильным транспортом по регулируемым тарифам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5 221,1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5 218,7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35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Взносы на капитальный ремонт общего имущества многоквартирных домов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230,8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209,0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r>
                        <a:rPr lang="ru-RU" sz="11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 сфере образования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1 323,2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1 323,0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25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Осуществление 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государственных полномочий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1 044,7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886,9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Межбюджетные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трансферты из бюджетов поселений на осуществление переданных полномочий по вопросам местного значения поселений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  <a:endParaRPr lang="ru-RU" sz="12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29 705,5</a:t>
                      </a:r>
                      <a:endParaRPr lang="ru-RU" sz="12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29 097,6</a:t>
                      </a:r>
                      <a:endParaRPr lang="ru-RU" sz="12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err="1" smtClean="0">
                <a:solidFill>
                  <a:schemeClr val="accent1"/>
                </a:solidFill>
              </a:rPr>
              <a:t>Непрограммные</a:t>
            </a:r>
            <a:r>
              <a:rPr lang="ru-RU" sz="2000" dirty="0" smtClean="0">
                <a:solidFill>
                  <a:schemeClr val="accent1"/>
                </a:solidFill>
              </a:rPr>
              <a:t> направления деятельности</a:t>
            </a:r>
            <a:endParaRPr lang="ru-RU" sz="20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Публично-нормативные обязательства</a:t>
            </a:r>
            <a:endParaRPr lang="ru-RU" sz="2000" dirty="0"/>
          </a:p>
        </p:txBody>
      </p:sp>
      <p:sp>
        <p:nvSpPr>
          <p:cNvPr id="5" name="TextBox 1"/>
          <p:cNvSpPr txBox="1"/>
          <p:nvPr/>
        </p:nvSpPr>
        <p:spPr>
          <a:xfrm>
            <a:off x="285720" y="1428736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20" y="1785926"/>
          <a:ext cx="8643999" cy="129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2098"/>
                <a:gridCol w="1928826"/>
                <a:gridCol w="1643075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Выплата компенсации части родительской платы за присмотр и уход за детьми  в образовательных организациях, реализующих образовательную программу дошкольного образования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1 609,1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1 609,1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Пенсионное обеспечение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3 244,9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3 197,3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57290" y="3071810"/>
            <a:ext cx="28575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Консолидированный бюджет Фурмановского муниципального района 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4286248" y="2786058"/>
            <a:ext cx="500066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>
            <a:off x="4214810" y="4572008"/>
            <a:ext cx="428628" cy="2143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4" name="TextBox 33"/>
          <p:cNvSpPr txBox="1"/>
          <p:nvPr/>
        </p:nvSpPr>
        <p:spPr>
          <a:xfrm>
            <a:off x="4429124" y="3643314"/>
            <a:ext cx="2286016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cxnSp>
        <p:nvCxnSpPr>
          <p:cNvPr id="16" name="Прямая со стрелкой 15"/>
          <p:cNvCxnSpPr>
            <a:endCxn id="34" idx="1"/>
          </p:cNvCxnSpPr>
          <p:nvPr/>
        </p:nvCxnSpPr>
        <p:spPr>
          <a:xfrm rot="10800000">
            <a:off x="4429124" y="3827980"/>
            <a:ext cx="2286016" cy="296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Выплачиваемые из бюджета денежные средства называются </a:t>
            </a:r>
            <a:r>
              <a:rPr lang="ru-RU" b="1" dirty="0" smtClean="0"/>
              <a:t>расходами </a:t>
            </a:r>
            <a:r>
              <a:rPr lang="ru-RU" dirty="0" smtClean="0"/>
              <a:t>бюджета.</a:t>
            </a:r>
          </a:p>
          <a:p>
            <a:endParaRPr lang="ru-RU" dirty="0"/>
          </a:p>
        </p:txBody>
      </p:sp>
      <p:pic>
        <p:nvPicPr>
          <p:cNvPr id="4" name="Рисунок 3" descr="budge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571744"/>
            <a:ext cx="5443566" cy="3302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pic>
        <p:nvPicPr>
          <p:cNvPr id="4" name="Содержимое 3" descr="Рисунок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928926" y="3571876"/>
            <a:ext cx="3396887" cy="2071702"/>
          </a:xfrm>
        </p:spPr>
      </p:pic>
      <p:sp>
        <p:nvSpPr>
          <p:cNvPr id="5" name="TextBox 4"/>
          <p:cNvSpPr txBox="1"/>
          <p:nvPr/>
        </p:nvSpPr>
        <p:spPr>
          <a:xfrm>
            <a:off x="6286512" y="2000240"/>
            <a:ext cx="23574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alt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сли расходная часть бюджета превышает доходную, то бюджет формируется с</a:t>
            </a:r>
          </a:p>
          <a:p>
            <a:pPr algn="ctr"/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ДЕФИЦИТОМ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34" y="2071678"/>
            <a:ext cx="23574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alt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ревышение доходов над расходами образует положительный остаток бюджета </a:t>
            </a:r>
          </a:p>
          <a:p>
            <a:pPr algn="ctr"/>
            <a:r>
              <a:rPr lang="ru-RU" altLang="ru-RU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ПРОФИЦИТ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ru-RU" sz="1600" b="1" dirty="0" smtClean="0"/>
          </a:p>
          <a:p>
            <a:r>
              <a:rPr lang="ru-RU" sz="1600" b="1" dirty="0" smtClean="0"/>
              <a:t>Муниципальный долг </a:t>
            </a:r>
            <a:r>
              <a:rPr lang="ru-RU" sz="1600" dirty="0" smtClean="0"/>
              <a:t>– обязательства, возникающие из муниципальных заимствований, гарантий по обязательствам третьих лиц, другие обязательства в соответствии с видами долговых обязательств, принятые на себя муниципальным образованием. </a:t>
            </a:r>
          </a:p>
          <a:p>
            <a:r>
              <a:rPr lang="ru-RU" sz="1600" b="1" dirty="0" smtClean="0"/>
              <a:t>Межбюджетные трансферты </a:t>
            </a:r>
            <a:r>
              <a:rPr lang="ru-RU" sz="1600" dirty="0" smtClean="0"/>
              <a:t>– средства, предоставляемые одним бюджетом бюджетной системы Российской Федерации другому бюджету Российской Федерации.</a:t>
            </a:r>
          </a:p>
          <a:p>
            <a:r>
              <a:rPr lang="ru-RU" sz="1600" b="1" dirty="0" smtClean="0"/>
              <a:t>Дотации </a:t>
            </a:r>
            <a:r>
              <a:rPr lang="ru-RU" sz="1600" dirty="0" smtClean="0"/>
              <a:t>– межбюджетные трансферты, предоставляемые на безвозмездной и безвозвратной основе без установления направлений и (или) условий их использования.</a:t>
            </a:r>
          </a:p>
          <a:p>
            <a:r>
              <a:rPr lang="ru-RU" sz="1600" b="1" dirty="0" smtClean="0"/>
              <a:t>Муниципальная программа </a:t>
            </a:r>
            <a:r>
              <a:rPr lang="ru-RU" sz="1600" dirty="0" smtClean="0"/>
              <a:t>– комплекс мероприятий, увязанных по ресурсам, срокам и исполнителям, направленных на достижение целей социально-экономического развития Фурмановского муниципального района в определенной сфере.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Официальная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Официальная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803</TotalTime>
  <Words>4440</Words>
  <Application>Microsoft Office PowerPoint</Application>
  <PresentationFormat>Экран (4:3)</PresentationFormat>
  <Paragraphs>1050</Paragraphs>
  <Slides>42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Официальная</vt:lpstr>
      <vt:lpstr>«Бюджет для граждан» к Решению Совета Фурмановского муниципального района от 29.04.2021 №28 «Об утверждении отчета об исполнении бюджета Фурмановского муниципального района за 2020 год»</vt:lpstr>
      <vt:lpstr>Уважаемые жители Фурмановского района!</vt:lpstr>
      <vt:lpstr>Фурмановский муниципальный район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Основы исполнения бюджета</vt:lpstr>
      <vt:lpstr>Бюджетный процесс завершается составлением и утверждением отчета об исполнении бюджета</vt:lpstr>
      <vt:lpstr>Сведения о прогнозируемых и фактических значениях социально – экономического развития Фурмановского муниципального района </vt:lpstr>
      <vt:lpstr>Консолидированный бюджет Фурмановского муниципального района</vt:lpstr>
      <vt:lpstr>Бюджет Фурмановского муниципального района</vt:lpstr>
      <vt:lpstr>Сведения о фактических поступлениях доходов по видам доходов в сравнении с утвержденными значениями</vt:lpstr>
      <vt:lpstr>Сведения о фактических поступлениях доходов по видам доходов в сравнении с утвержденными значениями</vt:lpstr>
      <vt:lpstr>Расходы</vt:lpstr>
      <vt:lpstr>Исполнение расходной части бюджета Фурмановского муниципального района в 2020 году по наименованиям расходов</vt:lpstr>
      <vt:lpstr>Расходы по разделам и подразделам классификации расходов бюджета</vt:lpstr>
      <vt:lpstr>Слайд 20</vt:lpstr>
      <vt:lpstr>Слайд 21</vt:lpstr>
      <vt:lpstr>Слайд 22</vt:lpstr>
      <vt:lpstr>Расходы бюджета Фурмановского муниципального района в разрезе муниципальных программ</vt:lpstr>
      <vt:lpstr>Муниципальная программа «Развитие образования Фурмановского муниципального района</vt:lpstr>
      <vt:lpstr>Муниципальная программа «Развитие образования Фурмановского муниципального района»</vt:lpstr>
      <vt:lpstr>Муниципальная программа «Развитие культуры Фурмановского муниципального района»</vt:lpstr>
      <vt:lpstr>Муниципальная программа «Организация предоставления государственных и муниципальных услуг на базе МКУ «МФЦ»»</vt:lpstr>
      <vt:lpstr>Муниципальная программа «Забота и поддержка»</vt:lpstr>
      <vt:lpstr>Муниципальная программа «Совершенствование местного самоуправления Фурмановского муниципального района»</vt:lpstr>
      <vt:lpstr>Муниципальная программа «Совершенствование местного самоуправления Фурмановского муниципального района»</vt:lpstr>
      <vt:lpstr>Муниципальная программа «Земельные отношения Фурмановского муниципального района»</vt:lpstr>
      <vt:lpstr>Муниципальная программа «Безопасный район»</vt:lpstr>
      <vt:lpstr>Муниципальная программа «Обеспечение доступным и комфортным жильем, населения Фурмановского муниципального района»</vt:lpstr>
      <vt:lpstr>Муниципальная программа «Развитие транспортной системы Фурмановского муниципального района»</vt:lpstr>
      <vt:lpstr>Муниципальная программа «Развитие гражданского общества на территории Фурмановского муниципального района»</vt:lpstr>
      <vt:lpstr>Муниципальная программа «Развитие гражданского общества на территории Фурмановского муниципального района»</vt:lpstr>
      <vt:lpstr>Муниципальная программа «Управление муниципальными финансами Фурмановского муниципального района»</vt:lpstr>
      <vt:lpstr>Муниципальная программа «Благоустройство Фурмановского муниципального района»</vt:lpstr>
      <vt:lpstr>Муниципальная программа «Развитие физической культуры и спорта в Фурмановском муниципальном районе»</vt:lpstr>
      <vt:lpstr>Муниципальная программа «Управление муниципальным имуществом Фурмановского муниципального района»</vt:lpstr>
      <vt:lpstr>Непрограммные направления деятельности</vt:lpstr>
      <vt:lpstr>Публично-нормативные обязательства</vt:lpstr>
    </vt:vector>
  </TitlesOfParts>
  <Company>fofurmanov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2016г</dc:title>
  <dc:creator>admin</dc:creator>
  <cp:lastModifiedBy>admin</cp:lastModifiedBy>
  <cp:revision>288</cp:revision>
  <dcterms:created xsi:type="dcterms:W3CDTF">2016-06-22T11:14:51Z</dcterms:created>
  <dcterms:modified xsi:type="dcterms:W3CDTF">2021-05-19T12:01:04Z</dcterms:modified>
</cp:coreProperties>
</file>