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56" r:id="rId2"/>
    <p:sldId id="257" r:id="rId3"/>
    <p:sldId id="314" r:id="rId4"/>
    <p:sldId id="259" r:id="rId5"/>
    <p:sldId id="260" r:id="rId6"/>
    <p:sldId id="261" r:id="rId7"/>
    <p:sldId id="262" r:id="rId8"/>
    <p:sldId id="263" r:id="rId9"/>
    <p:sldId id="264" r:id="rId10"/>
    <p:sldId id="285" r:id="rId11"/>
    <p:sldId id="284" r:id="rId12"/>
    <p:sldId id="286" r:id="rId13"/>
    <p:sldId id="312" r:id="rId14"/>
    <p:sldId id="265" r:id="rId15"/>
    <p:sldId id="291" r:id="rId16"/>
    <p:sldId id="292" r:id="rId17"/>
    <p:sldId id="293" r:id="rId18"/>
    <p:sldId id="294" r:id="rId19"/>
    <p:sldId id="298" r:id="rId20"/>
    <p:sldId id="324" r:id="rId21"/>
    <p:sldId id="316" r:id="rId22"/>
    <p:sldId id="302" r:id="rId23"/>
    <p:sldId id="303" r:id="rId24"/>
    <p:sldId id="305" r:id="rId25"/>
    <p:sldId id="308" r:id="rId26"/>
    <p:sldId id="317" r:id="rId27"/>
    <p:sldId id="322" r:id="rId28"/>
    <p:sldId id="318" r:id="rId29"/>
    <p:sldId id="319" r:id="rId30"/>
    <p:sldId id="323" r:id="rId31"/>
    <p:sldId id="31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план</c:v>
                </c:pt>
              </c:strCache>
            </c:strRef>
          </c:tx>
          <c:dLbls>
            <c:dLbl>
              <c:idx val="0"/>
              <c:layout>
                <c:manualLayout>
                  <c:x val="-2.9867461376316211E-3"/>
                  <c:y val="0.3472222222222237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617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31666688538932708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235610.1</c:v>
                </c:pt>
                <c:pt idx="1">
                  <c:v>299223.09999999998</c:v>
                </c:pt>
                <c:pt idx="2">
                  <c:v>-63612.999999999993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отчет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800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236"/>
                </c:manualLayout>
              </c:layout>
              <c:showVal val="1"/>
            </c:dLbl>
            <c:dLbl>
              <c:idx val="2"/>
              <c:layout>
                <c:manualLayout>
                  <c:x val="1.194698455052646E-2"/>
                  <c:y val="0.29444466316710444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244504.7</c:v>
                </c:pt>
                <c:pt idx="1">
                  <c:v>286116.3</c:v>
                </c:pt>
                <c:pt idx="2">
                  <c:v>-41611.599999999991</c:v>
                </c:pt>
              </c:numCache>
            </c:numRef>
          </c:val>
        </c:ser>
        <c:axId val="91753472"/>
        <c:axId val="98794496"/>
      </c:barChart>
      <c:catAx>
        <c:axId val="91753472"/>
        <c:scaling>
          <c:orientation val="minMax"/>
        </c:scaling>
        <c:axPos val="b"/>
        <c:tickLblPos val="nextTo"/>
        <c:crossAx val="98794496"/>
        <c:crosses val="autoZero"/>
        <c:auto val="1"/>
        <c:lblAlgn val="ctr"/>
        <c:lblOffset val="100"/>
      </c:catAx>
      <c:valAx>
        <c:axId val="9879449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1753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E1959E-F8BB-4E34-BA32-C91E250E499F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D46B5DA3-AFCF-4609-82DB-17F5B829CFA1}" type="presOf" srcId="{50FA5AD2-D2D2-469B-8162-610FF38BDF1F}" destId="{0E5153C4-F0CE-4B16-BA55-CEE538B4844A}" srcOrd="0" destOrd="0" presId="urn:microsoft.com/office/officeart/2005/8/layout/radial2"/>
    <dgm:cxn modelId="{24332D7E-BE0A-437A-9646-5CA4C60DE57B}" type="presOf" srcId="{5A0963FB-950C-4091-9FC2-0F4792918F62}" destId="{E891220D-584C-4326-A0D5-609DAE4B40F9}" srcOrd="0" destOrd="0" presId="urn:microsoft.com/office/officeart/2005/8/layout/radial2"/>
    <dgm:cxn modelId="{EE090639-6D90-4B05-B53F-252925ABF402}" type="presOf" srcId="{5996F7BC-44CC-44B1-9836-F91A6627D88D}" destId="{CEDF3607-7028-4830-A8A3-B241EB6A890B}" srcOrd="0" destOrd="0" presId="urn:microsoft.com/office/officeart/2005/8/layout/radial2"/>
    <dgm:cxn modelId="{625DA445-3FDF-491E-85AF-17345BC7C4E9}" type="presOf" srcId="{209A35D1-0267-42C2-AED0-8DCBE378A85F}" destId="{5698A1E3-05BF-4AB2-A784-A84AE51ADE16}" srcOrd="0" destOrd="0" presId="urn:microsoft.com/office/officeart/2005/8/layout/radial2"/>
    <dgm:cxn modelId="{949D574C-0851-41D1-91C6-0B0BE61ED9B2}" type="presOf" srcId="{CC3AF6BA-E93F-462F-AEDF-DB0D6FEFB0A3}" destId="{9ACA4F12-2313-42CC-8898-A3EC99BFD134}" srcOrd="0" destOrd="0" presId="urn:microsoft.com/office/officeart/2005/8/layout/radial2"/>
    <dgm:cxn modelId="{FF99B97B-8504-4CEA-BF5E-8B3028169A7F}" type="presOf" srcId="{ED0E634A-629C-4C3E-B60C-4D52FED4EA17}" destId="{3F3DB913-9535-41CB-B066-F4FCC87F7A0A}" srcOrd="0" destOrd="0" presId="urn:microsoft.com/office/officeart/2005/8/layout/radial2"/>
    <dgm:cxn modelId="{11B4AEE1-2C53-47D7-B54E-C58C02DB553B}" type="presParOf" srcId="{9ACA4F12-2313-42CC-8898-A3EC99BFD134}" destId="{0FB6B7E2-4CDF-4212-9401-DC315956821E}" srcOrd="0" destOrd="0" presId="urn:microsoft.com/office/officeart/2005/8/layout/radial2"/>
    <dgm:cxn modelId="{E4CA1BA1-77A4-49C0-8437-4BAF4DFFF953}" type="presParOf" srcId="{0FB6B7E2-4CDF-4212-9401-DC315956821E}" destId="{44FAE901-9636-4F92-A90A-975CABC2BF70}" srcOrd="0" destOrd="0" presId="urn:microsoft.com/office/officeart/2005/8/layout/radial2"/>
    <dgm:cxn modelId="{B19E5491-8E48-4CDF-B09E-B481515014A4}" type="presParOf" srcId="{44FAE901-9636-4F92-A90A-975CABC2BF70}" destId="{50803CA1-9674-4892-B4E7-5D4EE93F4F49}" srcOrd="0" destOrd="0" presId="urn:microsoft.com/office/officeart/2005/8/layout/radial2"/>
    <dgm:cxn modelId="{5174A1C4-10DA-4E48-B40B-03535E78A5F2}" type="presParOf" srcId="{44FAE901-9636-4F92-A90A-975CABC2BF70}" destId="{4DD04CA9-AB15-4068-A1BE-071B30FF6160}" srcOrd="1" destOrd="0" presId="urn:microsoft.com/office/officeart/2005/8/layout/radial2"/>
    <dgm:cxn modelId="{312CC0C8-AC16-43E8-9D8D-1082927453BF}" type="presParOf" srcId="{0FB6B7E2-4CDF-4212-9401-DC315956821E}" destId="{CEDF3607-7028-4830-A8A3-B241EB6A890B}" srcOrd="1" destOrd="0" presId="urn:microsoft.com/office/officeart/2005/8/layout/radial2"/>
    <dgm:cxn modelId="{563BEE67-F860-4DC0-8AA9-A0695636A551}" type="presParOf" srcId="{0FB6B7E2-4CDF-4212-9401-DC315956821E}" destId="{1EE8E450-1231-4159-8A3F-02145AD750F7}" srcOrd="2" destOrd="0" presId="urn:microsoft.com/office/officeart/2005/8/layout/radial2"/>
    <dgm:cxn modelId="{42B07BCB-1591-45D5-88B3-8965AD00C297}" type="presParOf" srcId="{1EE8E450-1231-4159-8A3F-02145AD750F7}" destId="{5698A1E3-05BF-4AB2-A784-A84AE51ADE16}" srcOrd="0" destOrd="0" presId="urn:microsoft.com/office/officeart/2005/8/layout/radial2"/>
    <dgm:cxn modelId="{21D8116B-6330-4331-B6B2-F670A37E61FE}" type="presParOf" srcId="{1EE8E450-1231-4159-8A3F-02145AD750F7}" destId="{E026FF47-A923-48B0-AF52-3A405E0BEF2C}" srcOrd="1" destOrd="0" presId="urn:microsoft.com/office/officeart/2005/8/layout/radial2"/>
    <dgm:cxn modelId="{83BFF351-C348-4C84-889B-391267D6BABD}" type="presParOf" srcId="{0FB6B7E2-4CDF-4212-9401-DC315956821E}" destId="{3F3DB913-9535-41CB-B066-F4FCC87F7A0A}" srcOrd="3" destOrd="0" presId="urn:microsoft.com/office/officeart/2005/8/layout/radial2"/>
    <dgm:cxn modelId="{B186D32D-4B3F-455C-A07C-C0EA9E5F5A5D}" type="presParOf" srcId="{0FB6B7E2-4CDF-4212-9401-DC315956821E}" destId="{9267CFD2-F997-44CA-B8E7-EB8A39FD34F0}" srcOrd="4" destOrd="0" presId="urn:microsoft.com/office/officeart/2005/8/layout/radial2"/>
    <dgm:cxn modelId="{31409C2A-F1FF-4B08-8ABB-F31C911DCA8A}" type="presParOf" srcId="{9267CFD2-F997-44CA-B8E7-EB8A39FD34F0}" destId="{0E5153C4-F0CE-4B16-BA55-CEE538B4844A}" srcOrd="0" destOrd="0" presId="urn:microsoft.com/office/officeart/2005/8/layout/radial2"/>
    <dgm:cxn modelId="{958CC4DF-1F54-4FFD-80C8-9611E066120C}" type="presParOf" srcId="{9267CFD2-F997-44CA-B8E7-EB8A39FD34F0}" destId="{782CA62D-6DDF-45BB-876E-0EA416E0648D}" srcOrd="1" destOrd="0" presId="urn:microsoft.com/office/officeart/2005/8/layout/radial2"/>
    <dgm:cxn modelId="{B4E8A78A-495C-4183-A9FF-946448B2502F}" type="presParOf" srcId="{0FB6B7E2-4CDF-4212-9401-DC315956821E}" destId="{E891220D-584C-4326-A0D5-609DAE4B40F9}" srcOrd="5" destOrd="0" presId="urn:microsoft.com/office/officeart/2005/8/layout/radial2"/>
    <dgm:cxn modelId="{45D12EA0-371B-4BDD-B60C-765F954289F4}" type="presParOf" srcId="{0FB6B7E2-4CDF-4212-9401-DC315956821E}" destId="{89039FE4-D1BE-49D8-B8EF-E26277EC54D0}" srcOrd="6" destOrd="0" presId="urn:microsoft.com/office/officeart/2005/8/layout/radial2"/>
    <dgm:cxn modelId="{C39F04E9-8385-4239-B720-75726F501775}" type="presParOf" srcId="{89039FE4-D1BE-49D8-B8EF-E26277EC54D0}" destId="{9C2339E5-DAC3-47B8-BD59-EC7C88054F3F}" srcOrd="0" destOrd="0" presId="urn:microsoft.com/office/officeart/2005/8/layout/radial2"/>
    <dgm:cxn modelId="{C6049222-AF3D-4309-B659-74BC568BDAF7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826BB414-CEC9-4143-B16D-D8978313AD36}" type="presOf" srcId="{57204A41-5935-4FDF-B445-4EA1B61DC82E}" destId="{6A2C6E86-6FAF-47BD-88EE-8C88E322BA0A}" srcOrd="0" destOrd="0" presId="urn:microsoft.com/office/officeart/2005/8/layout/hierarchy1"/>
    <dgm:cxn modelId="{D022C5CD-4E62-43F7-BDE9-FE725A6CAE03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5A67A664-1347-49AB-B0DF-0C1430D40E53}" type="presOf" srcId="{F3B5942A-C60A-4215-8CB3-B503BA0BF393}" destId="{2B2DBC2A-9B6B-4C6B-9B95-0DC5706B6AE4}" srcOrd="0" destOrd="0" presId="urn:microsoft.com/office/officeart/2005/8/layout/hierarchy1"/>
    <dgm:cxn modelId="{389D77BA-67D3-487D-A04B-391AAB0DE3FB}" type="presOf" srcId="{5AF09B0C-4F6A-4E77-856F-D2D4FDB1ACB7}" destId="{C6B8769C-7553-413D-8898-D3DCFCC0496B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880BAF2E-2850-47C3-8FB6-5A82BF0EF0F5}" type="presOf" srcId="{E2D24A1D-60D6-4BD1-B01C-50C8ABDF494E}" destId="{E507CC60-F0AD-44E8-BADF-8E6E37479FF5}" srcOrd="0" destOrd="0" presId="urn:microsoft.com/office/officeart/2005/8/layout/hierarchy1"/>
    <dgm:cxn modelId="{A24D67BE-4BA0-4806-955D-BC5BF987C54D}" type="presOf" srcId="{FC83E824-FE22-4A9D-A38E-0DAB55C45A6E}" destId="{8B174C80-565A-4BEF-BDB9-E742B79BD727}" srcOrd="0" destOrd="0" presId="urn:microsoft.com/office/officeart/2005/8/layout/hierarchy1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DA6465D8-EF6F-44D3-8294-6C58F8A1CDE6}" type="presOf" srcId="{6D2D946E-4F5A-4E0E-A310-4A981FE66C7D}" destId="{845DD1A9-A77A-4F23-8745-739D82BA73A9}" srcOrd="0" destOrd="0" presId="urn:microsoft.com/office/officeart/2005/8/layout/hierarchy1"/>
    <dgm:cxn modelId="{626DC19A-B807-4C64-BD51-8489E78E3CF2}" type="presOf" srcId="{EE161401-FE1E-426B-97BE-D782D904655F}" destId="{FA1ABF17-53B0-4680-8BF2-0182789CD044}" srcOrd="0" destOrd="0" presId="urn:microsoft.com/office/officeart/2005/8/layout/hierarchy1"/>
    <dgm:cxn modelId="{788F196F-440B-465F-B093-E4F23C4DEAF1}" type="presParOf" srcId="{845DD1A9-A77A-4F23-8745-739D82BA73A9}" destId="{893D0A4A-C595-408D-A135-3ED545F70AC3}" srcOrd="0" destOrd="0" presId="urn:microsoft.com/office/officeart/2005/8/layout/hierarchy1"/>
    <dgm:cxn modelId="{77C52A68-55A6-4568-A809-5F9A7410E84A}" type="presParOf" srcId="{893D0A4A-C595-408D-A135-3ED545F70AC3}" destId="{4C763ACB-79A6-4ACA-AF08-FAE0637D39D7}" srcOrd="0" destOrd="0" presId="urn:microsoft.com/office/officeart/2005/8/layout/hierarchy1"/>
    <dgm:cxn modelId="{690A0FFE-2EE1-4E02-8BED-66B45115FF2A}" type="presParOf" srcId="{4C763ACB-79A6-4ACA-AF08-FAE0637D39D7}" destId="{BA717CCA-C726-4914-B641-A12FD7679337}" srcOrd="0" destOrd="0" presId="urn:microsoft.com/office/officeart/2005/8/layout/hierarchy1"/>
    <dgm:cxn modelId="{4185A168-8D1D-4D21-A0E6-D6EEFF72604E}" type="presParOf" srcId="{4C763ACB-79A6-4ACA-AF08-FAE0637D39D7}" destId="{2B2DBC2A-9B6B-4C6B-9B95-0DC5706B6AE4}" srcOrd="1" destOrd="0" presId="urn:microsoft.com/office/officeart/2005/8/layout/hierarchy1"/>
    <dgm:cxn modelId="{C1FEB69E-ACC0-4843-9F13-CECCE56FC995}" type="presParOf" srcId="{893D0A4A-C595-408D-A135-3ED545F70AC3}" destId="{AA7FCDB6-ECA7-4854-BD1E-FC5BE0736C9C}" srcOrd="1" destOrd="0" presId="urn:microsoft.com/office/officeart/2005/8/layout/hierarchy1"/>
    <dgm:cxn modelId="{B667AEE7-DF5D-4483-97F3-C44596971247}" type="presParOf" srcId="{AA7FCDB6-ECA7-4854-BD1E-FC5BE0736C9C}" destId="{FA1ABF17-53B0-4680-8BF2-0182789CD044}" srcOrd="0" destOrd="0" presId="urn:microsoft.com/office/officeart/2005/8/layout/hierarchy1"/>
    <dgm:cxn modelId="{B51FFC46-5B5F-4E4D-B315-F51413B69002}" type="presParOf" srcId="{AA7FCDB6-ECA7-4854-BD1E-FC5BE0736C9C}" destId="{99CEE64B-DE12-47D1-BA55-614890AA518C}" srcOrd="1" destOrd="0" presId="urn:microsoft.com/office/officeart/2005/8/layout/hierarchy1"/>
    <dgm:cxn modelId="{BE44B45A-D78E-4B89-815A-5C9BC93BC0E7}" type="presParOf" srcId="{99CEE64B-DE12-47D1-BA55-614890AA518C}" destId="{EBCA327A-2F25-4D0C-B586-5FED726090A9}" srcOrd="0" destOrd="0" presId="urn:microsoft.com/office/officeart/2005/8/layout/hierarchy1"/>
    <dgm:cxn modelId="{1B0BA2A8-92BF-4AA6-8A3A-EC1F3C39ED29}" type="presParOf" srcId="{EBCA327A-2F25-4D0C-B586-5FED726090A9}" destId="{2F433BAE-2A41-4735-81E1-D220F6DD4E0D}" srcOrd="0" destOrd="0" presId="urn:microsoft.com/office/officeart/2005/8/layout/hierarchy1"/>
    <dgm:cxn modelId="{1872846F-8F4B-4505-A146-F96C9CF539E0}" type="presParOf" srcId="{EBCA327A-2F25-4D0C-B586-5FED726090A9}" destId="{E507CC60-F0AD-44E8-BADF-8E6E37479FF5}" srcOrd="1" destOrd="0" presId="urn:microsoft.com/office/officeart/2005/8/layout/hierarchy1"/>
    <dgm:cxn modelId="{02984742-4D9A-4D04-B4FE-6FABFB24DE7F}" type="presParOf" srcId="{99CEE64B-DE12-47D1-BA55-614890AA518C}" destId="{383227D9-601E-4012-8BCE-E36FD722961F}" srcOrd="1" destOrd="0" presId="urn:microsoft.com/office/officeart/2005/8/layout/hierarchy1"/>
    <dgm:cxn modelId="{39882531-C738-402F-9637-A526CAC2BD0B}" type="presParOf" srcId="{AA7FCDB6-ECA7-4854-BD1E-FC5BE0736C9C}" destId="{6A2C6E86-6FAF-47BD-88EE-8C88E322BA0A}" srcOrd="2" destOrd="0" presId="urn:microsoft.com/office/officeart/2005/8/layout/hierarchy1"/>
    <dgm:cxn modelId="{9AA2C9B0-FFC7-4EEC-9383-E623BC0F2AC8}" type="presParOf" srcId="{AA7FCDB6-ECA7-4854-BD1E-FC5BE0736C9C}" destId="{C3EC8F2A-585B-40C7-B135-47D525C52624}" srcOrd="3" destOrd="0" presId="urn:microsoft.com/office/officeart/2005/8/layout/hierarchy1"/>
    <dgm:cxn modelId="{DB1722F4-FAE6-410A-ABC6-3E5EFBAF58A0}" type="presParOf" srcId="{C3EC8F2A-585B-40C7-B135-47D525C52624}" destId="{5F8BC11D-15B7-44F0-A1B1-0BA89F3B57DE}" srcOrd="0" destOrd="0" presId="urn:microsoft.com/office/officeart/2005/8/layout/hierarchy1"/>
    <dgm:cxn modelId="{0CC5F10E-E720-47DB-B5EE-14367D1DCCB1}" type="presParOf" srcId="{5F8BC11D-15B7-44F0-A1B1-0BA89F3B57DE}" destId="{6BAB97CB-A320-4748-AF00-BDB4B61ABDD4}" srcOrd="0" destOrd="0" presId="urn:microsoft.com/office/officeart/2005/8/layout/hierarchy1"/>
    <dgm:cxn modelId="{66309A2D-A8F6-470C-ABC0-335D2027CBA3}" type="presParOf" srcId="{5F8BC11D-15B7-44F0-A1B1-0BA89F3B57DE}" destId="{0C62032F-C9A0-4B14-919C-29A93D28E991}" srcOrd="1" destOrd="0" presId="urn:microsoft.com/office/officeart/2005/8/layout/hierarchy1"/>
    <dgm:cxn modelId="{077F16AC-A45B-457E-81AD-44C64320FB25}" type="presParOf" srcId="{C3EC8F2A-585B-40C7-B135-47D525C52624}" destId="{3C4951BB-15C1-4493-8887-C69B7365885E}" srcOrd="1" destOrd="0" presId="urn:microsoft.com/office/officeart/2005/8/layout/hierarchy1"/>
    <dgm:cxn modelId="{50F45771-4B68-477B-B657-10316EA1FD78}" type="presParOf" srcId="{AA7FCDB6-ECA7-4854-BD1E-FC5BE0736C9C}" destId="{C6B8769C-7553-413D-8898-D3DCFCC0496B}" srcOrd="4" destOrd="0" presId="urn:microsoft.com/office/officeart/2005/8/layout/hierarchy1"/>
    <dgm:cxn modelId="{AB2E4730-131F-4A14-9E16-8D08CE00417D}" type="presParOf" srcId="{AA7FCDB6-ECA7-4854-BD1E-FC5BE0736C9C}" destId="{E6F3F5E8-807E-4BA0-99C8-88BF81EC22AD}" srcOrd="5" destOrd="0" presId="urn:microsoft.com/office/officeart/2005/8/layout/hierarchy1"/>
    <dgm:cxn modelId="{EACFCA01-3467-45D8-AE66-D4939E0C29DC}" type="presParOf" srcId="{E6F3F5E8-807E-4BA0-99C8-88BF81EC22AD}" destId="{3D0A1143-E024-4D97-AA28-EEA802E7D9A6}" srcOrd="0" destOrd="0" presId="urn:microsoft.com/office/officeart/2005/8/layout/hierarchy1"/>
    <dgm:cxn modelId="{C2437AF1-556A-47EA-9D1B-ECE5A12BA8C0}" type="presParOf" srcId="{3D0A1143-E024-4D97-AA28-EEA802E7D9A6}" destId="{0CB786D0-1C98-4985-AA94-227ABD11FC7F}" srcOrd="0" destOrd="0" presId="urn:microsoft.com/office/officeart/2005/8/layout/hierarchy1"/>
    <dgm:cxn modelId="{8AB17C50-8C60-4B8B-9860-FF622E36E84C}" type="presParOf" srcId="{3D0A1143-E024-4D97-AA28-EEA802E7D9A6}" destId="{8B174C80-565A-4BEF-BDB9-E742B79BD727}" srcOrd="1" destOrd="0" presId="urn:microsoft.com/office/officeart/2005/8/layout/hierarchy1"/>
    <dgm:cxn modelId="{28EC07BA-D931-47F9-949B-7FE70BF76E51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Поступающие в бюджет денежные средства являются </a:t>
          </a:r>
          <a:r>
            <a:rPr lang="ru-RU" sz="1200" b="1" kern="1200" dirty="0" smtClean="0"/>
            <a:t>доходами</a:t>
          </a:r>
          <a:endParaRPr lang="ru-RU" sz="12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Налоговые доходы </a:t>
          </a:r>
          <a:r>
            <a:rPr lang="ru-RU" sz="1200" kern="1200" dirty="0" smtClean="0"/>
            <a:t>(часть доходов граждан и организаций, которые они обязаны платить государству)</a:t>
          </a:r>
          <a:endParaRPr lang="ru-RU" sz="12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Неналоговые доходы </a:t>
          </a:r>
          <a:r>
            <a:rPr lang="ru-RU" sz="12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2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Безвозмездные поступления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2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BFD63-6DB1-4343-AFB0-D265CED66DA4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7F9CE-7DFA-4299-A064-AD2F86AD9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7F9CE-7DFA-4299-A064-AD2F86AD9D8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26.03.2020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26.03.2020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26.03.2020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26.03.2020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26.03.2020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26.03.2020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26.03.2020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26.03.2020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26.03.2020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26.03.2020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26.03.2020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EB7181-C172-4C75-9750-C8C75FDAD87B}" type="datetimeFigureOut">
              <a:rPr lang="ru-RU" smtClean="0"/>
              <a:pPr/>
              <a:t>26.03.2020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Фурмановское городское поселение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«Бюджет для граждан» к проекту решения Совета Фурмановского городского поселения «Об утверждении отчета об исполнении бюджета Фурмановского городского поселения за 2019 год»</a:t>
            </a:r>
            <a:endParaRPr lang="ru-RU" sz="2400" dirty="0"/>
          </a:p>
        </p:txBody>
      </p:sp>
      <p:pic>
        <p:nvPicPr>
          <p:cNvPr id="5" name="Рисунок 4" descr="68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212976"/>
            <a:ext cx="4392488" cy="3133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34400" cy="758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accent1"/>
                </a:solidFill>
              </a:rPr>
              <a:t>Сведения о прогнозируемых и фактических значениях социально – экономического развития Фурмановского городского поселения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88" y="1643063"/>
          <a:ext cx="8504237" cy="3352165"/>
        </p:xfrm>
        <a:graphic>
          <a:graphicData uri="http://schemas.openxmlformats.org/drawingml/2006/table">
            <a:tbl>
              <a:tblPr/>
              <a:tblGrid>
                <a:gridCol w="2360612"/>
                <a:gridCol w="1214438"/>
                <a:gridCol w="1000125"/>
                <a:gridCol w="928687"/>
                <a:gridCol w="1000125"/>
                <a:gridCol w="1000125"/>
                <a:gridCol w="1000125"/>
              </a:tblGrid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(прогноз)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факта от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Динамика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33,634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33,310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33,254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-0,056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-0,38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Валовой муниципальный продукт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12279,618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12402,414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12514,8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+112,386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+235,182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Прибыль прибыльных предприятий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290,117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253,084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550,983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+297,899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+260,866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Индекс потребительских цен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среднем за год,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23917,0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25352,02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25975,9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+623,88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+2058,9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Уровень зарегистрированной безработицы у трудоспособному населению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0,66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кв.м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общей площади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2,436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3,162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0,662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0,726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31821" name="TextBox 4"/>
          <p:cNvSpPr txBox="1">
            <a:spLocks noChangeArrowheads="1"/>
          </p:cNvSpPr>
          <p:nvPr/>
        </p:nvSpPr>
        <p:spPr bwMode="auto">
          <a:xfrm>
            <a:off x="323528" y="5301208"/>
            <a:ext cx="8715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Уровень долговой нагрузки</a:t>
            </a:r>
          </a:p>
          <a:p>
            <a:r>
              <a:rPr lang="ru-RU" dirty="0" smtClean="0"/>
              <a:t>Муниципальный долг Фурмановского городского поселения на начало и конец 2019 года отсутствовал, также не планировалось осуществление расходов по обслуживанию муниципального долга.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072298" y="126876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городского поселения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85216" cy="3102258"/>
        </p:xfrm>
        <a:graphic>
          <a:graphicData uri="http://schemas.openxmlformats.org/drawingml/2006/table">
            <a:tbl>
              <a:tblPr/>
              <a:tblGrid>
                <a:gridCol w="2198673"/>
                <a:gridCol w="1000132"/>
                <a:gridCol w="928694"/>
                <a:gridCol w="4357717"/>
              </a:tblGrid>
              <a:tr h="54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 на 2019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 за 2019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Пояснение различий между утвержденными и фактическими значениями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доходы физических 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114488,7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122073,1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поступлений НДФЛ в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связи с увеличением минимального размера оплаты труда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уплаты акцизов на нефтепродукты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2862,6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3116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 предоставлен Управлением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Федерального казначейства по Ивановской области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44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имущество,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28376,1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29787,4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-налог на имущество физических лиц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7000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7726,4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Рост поступлений в связи с расчетом налоговой</a:t>
                      </a:r>
                      <a:r>
                        <a:rPr lang="ru-RU" sz="1100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базы исходя из кадастровой стоимости объекта (т.е. максимально приближенной к рыночной)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-земельный налог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21576,1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22061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r>
                        <a:rPr lang="ru-RU" sz="1100" b="1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</a:t>
                      </a: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алоговые доходы 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145927,4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154976,5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628800"/>
          <a:ext cx="8485216" cy="3780984"/>
        </p:xfrm>
        <a:graphic>
          <a:graphicData uri="http://schemas.openxmlformats.org/drawingml/2006/table">
            <a:tbl>
              <a:tblPr/>
              <a:tblGrid>
                <a:gridCol w="2698739"/>
                <a:gridCol w="928694"/>
                <a:gridCol w="857256"/>
                <a:gridCol w="4000527"/>
              </a:tblGrid>
              <a:tr h="54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неналоговых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 на 2019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 за 2019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Пояснение различий между утвержденными и фактическими значениями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от использования имущества, находящегося в государственной и муниципальной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собственности,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3751,3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2865,9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1223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1253,4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Сверх плана поступили платежи, взысканные в результате проведенной претензионной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 плата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наем муниципальных жилых помещений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2578,3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2612,5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Рост поступлений  в связи с сверх поступившими платежами, взысканными в результате проведенной претензионной работы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4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оказания платных услуг (работ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) и компенсации затрат государства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7464,3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7595,6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продажи материальных и нематериальных активов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1535,6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1535,6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Штрафы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санкции, возмещение ущерба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282,3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286,3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Увеличилось количество налагаемых штрафов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653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91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неналоговые доходы: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13033,5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13283,4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91503" y="1928802"/>
            <a:ext cx="5395141" cy="35890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988840"/>
          <a:ext cx="8501123" cy="295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928694"/>
                <a:gridCol w="928694"/>
                <a:gridCol w="928694"/>
                <a:gridCol w="357190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9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27618,8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24817,1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-2801,6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Судебная система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проведения выборов и референдумов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307,0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307,0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-65,5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Не в полном объеме израсходованы средства резервного фонда в связи с отсутствием обращений о выделении средств на непредвиденные расходы и ликвидацию последствий стихийных бедствий.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27237,2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24501,0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-2736,1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Ремонтные работы были перенесены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 следующий год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357298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58016" y="135729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44" y="214290"/>
            <a:ext cx="845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3357562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072298" y="635795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14281" y="642918"/>
          <a:ext cx="871543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751,9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749,1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-2,8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по итогам торгов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214282" y="3786190"/>
          <a:ext cx="8715436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99059,3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96615,7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-2443,6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87154,4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84710,8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-2443,6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Экономия по результатам конкурсных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процедур, оплата по заключенному контракту произведена по фактически оказанным услугам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11904,9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11904,9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по результатам конкурсных процедур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520" y="620688"/>
            <a:ext cx="470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3789040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Образование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804248" y="6206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179512" y="1196752"/>
          <a:ext cx="8715436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113509,6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106071,7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-7437,9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Жилищное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3387,9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2407,1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-980,8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по результатам конкурсных процедур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51967,2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51861,8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-105,4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Субсидии предоставлены в рамках договора, экономия по результатам конкурсных процедур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58154,5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51802,8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-6351,7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по результатам конкурсных процедур, оплата по контракту произведена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фактически оказанным услугам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179512" y="4581128"/>
          <a:ext cx="87154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средств бюджета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6660232" y="18864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212976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251520" y="3933056"/>
          <a:ext cx="87154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14751,8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14543,5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-208,3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14751,8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14543,5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-208,3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средств бюджета.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620688"/>
            <a:ext cx="2951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Культура и кинематография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51520" y="1124744"/>
          <a:ext cx="8715436" cy="2030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69"/>
                <a:gridCol w="952106"/>
                <a:gridCol w="952106"/>
                <a:gridCol w="952106"/>
                <a:gridCol w="3661949"/>
              </a:tblGrid>
              <a:tr h="388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Причины отклонений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43031,8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42823,1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-208,7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5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34978,4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34788,9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средств бюджета.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Кинематография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7293,6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7274,4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Экономия средств бюджета.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2060848"/>
          <a:ext cx="8568952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402"/>
                <a:gridCol w="2789471"/>
                <a:gridCol w="1912079"/>
              </a:tblGrid>
              <a:tr h="628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76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43031,8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42823,1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8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культурного досуга,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библиотечного обслуживания и музейного дела»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42272,0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42063,3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«Деятельность в области демонстрации кинофильмов»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Уважаемые жители Фурмановского городского поселения!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муниципального района. Возможность влияния граждан на состав бюджета – участие в публичных слушаниях по вопросам планирования и исполнения бюджета.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«Бюджет для граждан» подготовлен финансовым отделом администрации Фурмановского муниципального района.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Место нахождения: Ивановская область, город Фурманов, ул. Социалистическая, д. 15</a:t>
            </a:r>
          </a:p>
          <a:p>
            <a:r>
              <a:rPr lang="ru-RU" dirty="0" smtClean="0"/>
              <a:t>Телефон: (49341) 2-18-15, 2-00-22</a:t>
            </a:r>
          </a:p>
          <a:p>
            <a:r>
              <a:rPr lang="ru-RU" dirty="0" smtClean="0"/>
              <a:t>Факс (49341)  2-00-22</a:t>
            </a:r>
          </a:p>
          <a:p>
            <a:r>
              <a:rPr lang="ru-RU" dirty="0" smtClean="0"/>
              <a:t>Адрес электронной почты 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fofurmanov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en-US" u="sng" dirty="0" smtClean="0">
                <a:solidFill>
                  <a:srgbClr val="FF0000"/>
                </a:solidFill>
                <a:hlinkClick r:id="rId2"/>
              </a:rPr>
              <a:t>mail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62880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Исполнение </a:t>
            </a:r>
            <a:r>
              <a:rPr lang="ru-RU" sz="1200" dirty="0" err="1" smtClean="0"/>
              <a:t>ц</a:t>
            </a:r>
            <a:r>
              <a:rPr lang="x-none" sz="1200" smtClean="0"/>
              <a:t>елевы</a:t>
            </a:r>
            <a:r>
              <a:rPr lang="ru-RU" sz="1200" dirty="0" err="1" smtClean="0"/>
              <a:t>х</a:t>
            </a:r>
            <a:r>
              <a:rPr lang="ru-RU" sz="1200" dirty="0" smtClean="0"/>
              <a:t> индикаторов (</a:t>
            </a:r>
            <a:r>
              <a:rPr lang="x-none" sz="1200" smtClean="0"/>
              <a:t>показател</a:t>
            </a:r>
            <a:r>
              <a:rPr lang="ru-RU" sz="1200" dirty="0" smtClean="0"/>
              <a:t>ей)  про</a:t>
            </a:r>
            <a:r>
              <a:rPr lang="x-none" sz="1200" smtClean="0"/>
              <a:t>граммы</a:t>
            </a:r>
            <a:endParaRPr lang="ru-RU" sz="1200" b="1" dirty="0" smtClean="0"/>
          </a:p>
          <a:p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2276872"/>
          <a:ext cx="8572560" cy="406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857388"/>
                <a:gridCol w="1714512"/>
                <a:gridCol w="2143140"/>
              </a:tblGrid>
              <a:tr h="2413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521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победителей и призёров смотров, конкурсов, фестивалей, соревнований районного,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областного, всероссийского и международного уровня (%)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посещающих культурные мероприятия, музейные выставки, от общего количества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населения (%)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выставок работ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художников в отчетный период (</a:t>
                      </a:r>
                      <a:r>
                        <a:rPr lang="ru-RU" sz="12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показов отечественных фильмов Российской Федерации от общего количества (%)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посещений киносеансов (ед.посещений)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17172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Охват населения услугами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кинопоказа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в общей численности населения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1052736"/>
          <a:ext cx="8424937" cy="1813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551"/>
                <a:gridCol w="1964079"/>
                <a:gridCol w="1588307"/>
              </a:tblGrid>
              <a:tr h="556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463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40605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40605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«Организация льготного банного обслуживания»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«Субсидирование для предоставления коммунальных услуг»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39605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39605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924944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3284985"/>
          <a:ext cx="8352928" cy="332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5"/>
                <a:gridCol w="1224136"/>
                <a:gridCol w="864096"/>
                <a:gridCol w="1008112"/>
                <a:gridCol w="792089"/>
              </a:tblGrid>
              <a:tr h="1843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191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 общих отделений бань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посещений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38645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26269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39599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0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 ванн в банях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посещений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1655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21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лиц, которым предоставлена субсидия на возмещение недополученных доходов, возникающих из-за разницы между экономически обоснованным тарифом и размером платы населения за одну помывку, установленным органами местного самоуправления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74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Суммарная отапливаемая площадь жилищного фонда за отчетный период, в отношении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которой предоставлена субсидия ресурсоснабжающим организациям и исполнителям коммунальных услуг, находящихся на территории Фурмановского городского поселения, на возмещение суммы затрат в связи с реализацией гражданам услуг отопления и горячего водоснабжения по нормам, не соответствующим фактическому потреблению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кв. 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36203,45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36173,9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36287,6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844824"/>
          <a:ext cx="8715438" cy="1877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3"/>
                <a:gridCol w="1500198"/>
                <a:gridCol w="1571637"/>
              </a:tblGrid>
              <a:tr h="467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96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2922,8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2734,4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«Управление муниципальным имуществом»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9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«Содержание муниципального жилищного фонда»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2538,2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2357,5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933056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4293096"/>
          <a:ext cx="8715435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  <a:gridCol w="785818"/>
                <a:gridCol w="714380"/>
                <a:gridCol w="785818"/>
                <a:gridCol w="642941"/>
              </a:tblGrid>
              <a:tr h="2670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460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 прошедших техническую инвентаризацию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недвижимого имущества (за исключением земельных участков), права на которые зарегистрированы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 прошедших независимую оценку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объектов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поселения доходов от использования муниципального имущества: плата за наём муниципальных жилых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помещений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2054,9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2318,2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2398,5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1628800"/>
          <a:ext cx="8715438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7"/>
                <a:gridCol w="1857388"/>
                <a:gridCol w="171451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- всего,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559,7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559,7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«Осуществление мероприятий по участию в предупреждении и ликвидации последствий чрезвычайных ситуаций, в том числе по обеспечению безопасности людей на водных объектах, охране их жизни и здоровья»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3429000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4005064"/>
          <a:ext cx="8715435" cy="1384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1500198"/>
                <a:gridCol w="1143008"/>
                <a:gridCol w="785818"/>
                <a:gridCol w="785817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Снижение уровня правонарушений на улицах 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общественных местах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-5,8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-6,1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полноты охвата населения средствами оповещения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малого и среднего предпринимательства в Фурмановском муниципальном районе»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643050"/>
          <a:ext cx="8715435" cy="137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/>
                <a:gridCol w="1643074"/>
                <a:gridCol w="1643073"/>
              </a:tblGrid>
              <a:tr h="439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291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11298,4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11298,4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«Финансовая поддержка субъектов малого и среднего предпринимательства»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11298,4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11298,4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286124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643314"/>
          <a:ext cx="8715436" cy="200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342"/>
                <a:gridCol w="1358253"/>
                <a:gridCol w="1103582"/>
                <a:gridCol w="1075259"/>
              </a:tblGrid>
              <a:tr h="2176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636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субъектов малого и среднего предпринимательства (включая индивидуальных предпринимателей) в расчете на 1 тыс. человек населения, единиц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занятых в малом и среднем предпринимательстве на 1000 человек населения,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9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Среднемесячная заработная плата в малом и среднем бизнесе,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18500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18500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18500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0648"/>
            <a:ext cx="8534400" cy="81089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«Обеспечение доступным и комфортным жильем населения Фурмановского муниципального района»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484784"/>
          <a:ext cx="8568952" cy="1584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2779"/>
                <a:gridCol w="1785198"/>
                <a:gridCol w="1570975"/>
              </a:tblGrid>
              <a:tr h="528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«Стимулирование развития жилищного строительства»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35699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789041"/>
          <a:ext cx="8496943" cy="137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7097"/>
                <a:gridCol w="1303463"/>
                <a:gridCol w="1274547"/>
                <a:gridCol w="1241836"/>
              </a:tblGrid>
              <a:tr h="3207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654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проектов внесения изменений в документы территориального планирования, правила землепользования и застройки муниципальных образований Фурмановского муниципального района (ед.)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196752"/>
          <a:ext cx="8571420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280"/>
                <a:gridCol w="1785713"/>
                <a:gridCol w="1571427"/>
              </a:tblGrid>
              <a:tr h="55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415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87054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84700,1</a:t>
                      </a:r>
                    </a:p>
                  </a:txBody>
                  <a:tcPr marL="68580" marR="68580" marT="0" marB="0"/>
                </a:tc>
              </a:tr>
              <a:tr h="411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«Ремонт автомобильных дорог»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48872,7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48476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функционирования автомобильных дорог общего пользования»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38181,3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36224,5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3284984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645024"/>
          <a:ext cx="8568955" cy="2720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1152128"/>
                <a:gridCol w="1512168"/>
                <a:gridCol w="1368152"/>
                <a:gridCol w="1296147"/>
              </a:tblGrid>
              <a:tr h="98327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 (отчет)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(план)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(факт)</a:t>
                      </a:r>
                      <a:endParaRPr lang="ru-RU" sz="1200" dirty="0"/>
                    </a:p>
                  </a:txBody>
                  <a:tcPr/>
                </a:tc>
              </a:tr>
              <a:tr h="897764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Прирост протяженности автомобильных дорог общего пользования местного значения на территории Фурмановского муниципального района Ивановской области, соответствующих нормативным требованиям к транспортно-эксплуатационным показателям, в результате капитального ремонта и ремонта автомобильных дорог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5,9277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3,343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836713"/>
          <a:ext cx="8715436" cy="2808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443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58693,2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52236,4</a:t>
                      </a: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«Уличное освещение»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12513,1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12162,7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«Капитальный ремонт и ремонт уличного освещения в Фурмановском муниципальном районе»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3693,3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3666,1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«Благоустройство территории общего пользования»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9553,7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«Содержание и благоустройство кладбищ»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«Зелёный и благоустроенный город»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1708,3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1708,3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«Формирование современной городской среды»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30504,8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25072,4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3645024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933056"/>
          <a:ext cx="8568955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936104"/>
                <a:gridCol w="1512168"/>
                <a:gridCol w="1368152"/>
                <a:gridCol w="1296147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Наименование показателя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Единица измерения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2018 год (отчет)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 год (план)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 год (факт)</a:t>
                      </a:r>
                      <a:endParaRPr lang="ru-RU" sz="1000" dirty="0"/>
                    </a:p>
                  </a:txBody>
                  <a:tcPr/>
                </a:tc>
              </a:tr>
              <a:tr h="23506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Количество отремонтированных колодцев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шт.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Ликвидация</a:t>
                      </a:r>
                      <a:r>
                        <a:rPr lang="ru-RU" sz="1000" baseline="0" dirty="0" smtClean="0"/>
                        <a:t> стихийных свалок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м3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4692,5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6350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6350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Количество благоустроенных</a:t>
                      </a:r>
                      <a:r>
                        <a:rPr lang="ru-RU" sz="1000" baseline="0" dirty="0" smtClean="0"/>
                        <a:t> дворовых территорий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/>
                        <a:t>шт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Количество благоустроенных общественных территорий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/>
                        <a:t>ед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Протяженность</a:t>
                      </a:r>
                      <a:r>
                        <a:rPr lang="ru-RU" sz="1000" baseline="0" dirty="0" smtClean="0"/>
                        <a:t> сетей уличного освещения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км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86,8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87,251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7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Установка скамеек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/>
                        <a:t>шт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04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Установка детских площадок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/>
                        <a:t>шт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среди населения Фурмановского городского поселения»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1844824"/>
          <a:ext cx="8352928" cy="280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1364"/>
                <a:gridCol w="1740193"/>
                <a:gridCol w="1531371"/>
              </a:tblGrid>
              <a:tr h="7122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2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15251,8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15039,6</a:t>
                      </a:r>
                    </a:p>
                  </a:txBody>
                  <a:tcPr marL="68580" marR="68580" marT="0" marB="0"/>
                </a:tc>
              </a:tr>
              <a:tr h="52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«Развитие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молодежной политики Фурмановского муниципального района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745,7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741,8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«Организация и проведение спортивно-культурных мероприятий, профилактика наркомании»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3107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3083,3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«Обеспечение деятельности муниципального казённого учреждения «Отдел спорта Фурмановского муниципального района»»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11399,1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11214,5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среди населения Фурмановского городского поселения»</a:t>
            </a:r>
            <a:endParaRPr lang="ru-RU" sz="20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836712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268760"/>
          <a:ext cx="8784979" cy="424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936104"/>
                <a:gridCol w="936104"/>
                <a:gridCol w="864096"/>
                <a:gridCol w="864099"/>
              </a:tblGrid>
              <a:tr h="8314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 (отчет)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(план)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(факт)</a:t>
                      </a:r>
                      <a:endParaRPr lang="ru-RU" sz="1200" dirty="0"/>
                    </a:p>
                  </a:txBody>
                  <a:tcPr/>
                </a:tc>
              </a:tr>
              <a:tr h="75914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граждан Фурмановского муниципального района, систематически занимающихся физической культурой и спортом (% от общей численности населения района)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44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проводимых на территории района соревнований (ед.)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34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граждан, принявших участие в проведенных соревнованиях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2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граждан в возрасте от 14-35, вовлеченных в молодёжные мероприятия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34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районных молодёжных</a:t>
                      </a:r>
                      <a:r>
                        <a:rPr lang="ru-RU" sz="1200" baseline="0" dirty="0" smtClean="0"/>
                        <a:t> мероприятий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2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граждан, вовлечённых в общегородские спортивные мероприятия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6300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5400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5420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2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Число спортивных объектов, находящихся на балансе МКУ «Отдел спорта»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Фурмановское городское поселение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251520" y="1700808"/>
            <a:ext cx="36724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Фурмановское городское поселение – муниципальное образование в составе Фурмановского муниципального района Ивановской области.</a:t>
            </a:r>
          </a:p>
          <a:p>
            <a:r>
              <a:rPr lang="ru-RU" sz="2000" b="1" dirty="0" smtClean="0"/>
              <a:t>Административный центр – город Фурманов. 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8" name="Содержимое 7" descr="800px-furmanovsko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700808"/>
            <a:ext cx="4860032" cy="3622056"/>
          </a:xfr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779912" y="5085185"/>
            <a:ext cx="48965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Georgia" pitchFamily="18" charset="0"/>
              </a:rPr>
              <a:t>Фурмановское городское поселение на карте Фурмановского муниципального района</a:t>
            </a:r>
          </a:p>
        </p:txBody>
      </p:sp>
      <p:pic>
        <p:nvPicPr>
          <p:cNvPr id="7" name="Рисунок 6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93610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«Обеспечение безопасности граждан и профилактика правонарушений на территории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1556792"/>
          <a:ext cx="8352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1364"/>
                <a:gridCol w="1740193"/>
                <a:gridCol w="1531371"/>
              </a:tblGrid>
              <a:tr h="75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57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171,2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168,4</a:t>
                      </a:r>
                    </a:p>
                  </a:txBody>
                  <a:tcPr marL="68580" marR="68580" marT="0" marB="0"/>
                </a:tc>
              </a:tr>
              <a:tr h="557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«Профилактика правонарушений, терроризма и экстремизма на территории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Фурмановского муниципального района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3933056"/>
          <a:ext cx="8568953" cy="2009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8168"/>
                <a:gridCol w="970552"/>
                <a:gridCol w="970552"/>
                <a:gridCol w="792877"/>
                <a:gridCol w="726804"/>
              </a:tblGrid>
              <a:tr h="7717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(план)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(факт)</a:t>
                      </a:r>
                      <a:endParaRPr lang="ru-RU" sz="1200" dirty="0"/>
                    </a:p>
                  </a:txBody>
                  <a:tcPr/>
                </a:tc>
              </a:tr>
              <a:tr h="452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правонарушений, совершенных на территории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района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2279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1874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преступлений, совершенных на территории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района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Выявлено лиц, совершивших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преступления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3501008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556792"/>
          <a:ext cx="8461604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1296144"/>
                <a:gridCol w="1332812"/>
              </a:tblGrid>
              <a:tr h="795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14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общегородские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14990,2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11773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23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бюджету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Фурмановского муниципального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района на исполнение полномочий по осуществлению внешнего муниципального финансового контроля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8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 судебных актов по искам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 взыскании денежных средств за счет средств казны Фурмановского городского поселения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1078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1078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5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Оплата членских взносов в Ассоциацию «Совет муниципальных образований» Ивановской области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2932,5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2932,5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Непрограммные направления деятельности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22920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 – значимые проекты в бюджете Фурмановского городского поселения за 2019 год не планировались.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1ca28e4dcd1db95f436b527c04cf64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86058"/>
            <a:ext cx="5036359" cy="335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3071810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Консолидированный бюджет Фурмановского муниципального района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48" y="2786058"/>
            <a:ext cx="50006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0" y="4572008"/>
            <a:ext cx="428628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4" name="TextBox 33"/>
          <p:cNvSpPr txBox="1"/>
          <p:nvPr/>
        </p:nvSpPr>
        <p:spPr>
          <a:xfrm>
            <a:off x="4429124" y="3643314"/>
            <a:ext cx="228601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6" name="Прямая со стрелкой 15"/>
          <p:cNvCxnSpPr>
            <a:endCxn id="34" idx="1"/>
          </p:cNvCxnSpPr>
          <p:nvPr/>
        </p:nvCxnSpPr>
        <p:spPr>
          <a:xfrm rot="10800000">
            <a:off x="4429124" y="3827980"/>
            <a:ext cx="2286016" cy="296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/>
          </a:p>
        </p:txBody>
      </p:sp>
      <p:pic>
        <p:nvPicPr>
          <p:cNvPr id="4" name="Рисунок 3" descr="budg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71744"/>
            <a:ext cx="5443566" cy="330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3571876"/>
            <a:ext cx="3396887" cy="2071702"/>
          </a:xfrm>
        </p:spPr>
      </p:pic>
      <p:sp>
        <p:nvSpPr>
          <p:cNvPr id="5" name="TextBox 4"/>
          <p:cNvSpPr txBox="1"/>
          <p:nvPr/>
        </p:nvSpPr>
        <p:spPr>
          <a:xfrm>
            <a:off x="6286512" y="2000240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ru-RU" sz="1600" b="1" dirty="0" smtClean="0"/>
          </a:p>
          <a:p>
            <a:r>
              <a:rPr lang="ru-RU" sz="1600" b="1" dirty="0" smtClean="0"/>
              <a:t>Муниципальный долг </a:t>
            </a:r>
            <a:r>
              <a:rPr lang="ru-RU" sz="1600" dirty="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dirty="0" smtClean="0"/>
              <a:t>Межбюджетные трансферты </a:t>
            </a:r>
            <a:r>
              <a:rPr lang="ru-RU" sz="1600" dirty="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dirty="0" smtClean="0"/>
              <a:t>Дотации </a:t>
            </a:r>
            <a:r>
              <a:rPr lang="ru-RU" sz="1600" dirty="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dirty="0" smtClean="0"/>
              <a:t>Муниципальная программа </a:t>
            </a:r>
            <a:r>
              <a:rPr lang="ru-RU" sz="1600" dirty="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8">
      <a:dk1>
        <a:sysClr val="windowText" lastClr="000000"/>
      </a:dk1>
      <a:lt1>
        <a:sysClr val="window" lastClr="FFFFFF"/>
      </a:lt1>
      <a:dk2>
        <a:srgbClr val="646B86"/>
      </a:dk2>
      <a:lt2>
        <a:srgbClr val="FFF6B5"/>
      </a:lt2>
      <a:accent1>
        <a:srgbClr val="D16349"/>
      </a:accent1>
      <a:accent2>
        <a:srgbClr val="CCB400"/>
      </a:accent2>
      <a:accent3>
        <a:srgbClr val="FFE947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3388</TotalTime>
  <Words>2917</Words>
  <Application>Microsoft Office PowerPoint</Application>
  <PresentationFormat>Экран (4:3)</PresentationFormat>
  <Paragraphs>746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Официальная</vt:lpstr>
      <vt:lpstr>«Бюджет для граждан» к проекту решения Совета Фурмановского городского поселения «Об утверждении отчета об исполнении бюджета Фурмановского городского поселения за 2019 год»</vt:lpstr>
      <vt:lpstr>Уважаемые жители Фурмановского городского поселения!</vt:lpstr>
      <vt:lpstr>Фурмановское городское поселение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Сведения о прогнозируемых и фактических значениях социально – экономического развития Фурмановского городского поселения</vt:lpstr>
      <vt:lpstr>Бюджет Фурмановского городского поселения</vt:lpstr>
      <vt:lpstr>Сведения о фактических поступлениях доходов по видам доходов в сравнении с утвержденными значениями</vt:lpstr>
      <vt:lpstr>Сведения о фактических поступлениях доходов по видам доходов в сравнении с утвержденными значениями</vt:lpstr>
      <vt:lpstr>Расходы</vt:lpstr>
      <vt:lpstr>Расходы по разделам и подразделам классификации расходов бюджета</vt:lpstr>
      <vt:lpstr>Слайд 16</vt:lpstr>
      <vt:lpstr>Слайд 17</vt:lpstr>
      <vt:lpstr>Слайд 18</vt:lpstr>
      <vt:lpstr>Муниципальная программа «Развитие культуры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«Забота и поддержка»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«Безопасный район»</vt:lpstr>
      <vt:lpstr>Муниципальная программа «Развитие малого и среднего предпринимательства в Фурмановском муниципальном районе»</vt:lpstr>
      <vt:lpstr>Муниципальная программа «Обеспечение доступным и комфортным жильем населения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«Развитие физической культуры и спорта среди населения Фурмановского городского поселения»</vt:lpstr>
      <vt:lpstr>Муниципальная программа «Развитие физической культуры и спорта среди населения Фурмановского городского поселения»</vt:lpstr>
      <vt:lpstr>Муниципальная программа «Обеспечение безопасности граждан и профилактика правонарушений на территории Фурмановского муниципального района»</vt:lpstr>
      <vt:lpstr>Непрограммные направления деятельности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2016г</dc:title>
  <dc:creator>admin</dc:creator>
  <cp:lastModifiedBy>Admin</cp:lastModifiedBy>
  <cp:revision>485</cp:revision>
  <dcterms:created xsi:type="dcterms:W3CDTF">2016-06-22T11:14:51Z</dcterms:created>
  <dcterms:modified xsi:type="dcterms:W3CDTF">2020-03-26T10:44:09Z</dcterms:modified>
</cp:coreProperties>
</file>