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18" r:id="rId11"/>
    <p:sldId id="319" r:id="rId12"/>
    <p:sldId id="285" r:id="rId13"/>
    <p:sldId id="283" r:id="rId14"/>
    <p:sldId id="284" r:id="rId15"/>
    <p:sldId id="286" r:id="rId16"/>
    <p:sldId id="312" r:id="rId17"/>
    <p:sldId id="265" r:id="rId18"/>
    <p:sldId id="291" r:id="rId19"/>
    <p:sldId id="320" r:id="rId20"/>
    <p:sldId id="292" r:id="rId21"/>
    <p:sldId id="293" r:id="rId22"/>
    <p:sldId id="294" r:id="rId23"/>
    <p:sldId id="321" r:id="rId24"/>
    <p:sldId id="296" r:id="rId25"/>
    <p:sldId id="297" r:id="rId26"/>
    <p:sldId id="298" r:id="rId27"/>
    <p:sldId id="315" r:id="rId28"/>
    <p:sldId id="316" r:id="rId29"/>
    <p:sldId id="300" r:id="rId30"/>
    <p:sldId id="301" r:id="rId31"/>
    <p:sldId id="314" r:id="rId32"/>
    <p:sldId id="303" r:id="rId33"/>
    <p:sldId id="308" r:id="rId34"/>
    <p:sldId id="304" r:id="rId35"/>
    <p:sldId id="306" r:id="rId36"/>
    <p:sldId id="313" r:id="rId37"/>
    <p:sldId id="307" r:id="rId38"/>
    <p:sldId id="317" r:id="rId39"/>
    <p:sldId id="322" r:id="rId40"/>
    <p:sldId id="302" r:id="rId41"/>
    <p:sldId id="310" r:id="rId42"/>
    <p:sldId id="311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44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01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055555555555555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929827.6</c:v>
                </c:pt>
                <c:pt idx="1">
                  <c:v>964303</c:v>
                </c:pt>
                <c:pt idx="2">
                  <c:v>-34475.4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7987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197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9527777777777783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954963.1</c:v>
                </c:pt>
                <c:pt idx="1">
                  <c:v>918992.8</c:v>
                </c:pt>
                <c:pt idx="2">
                  <c:v>35970.300000000003</c:v>
                </c:pt>
              </c:numCache>
            </c:numRef>
          </c:val>
        </c:ser>
        <c:axId val="166312192"/>
        <c:axId val="170898944"/>
      </c:barChart>
      <c:catAx>
        <c:axId val="166312192"/>
        <c:scaling>
          <c:orientation val="minMax"/>
        </c:scaling>
        <c:axPos val="b"/>
        <c:tickLblPos val="nextTo"/>
        <c:crossAx val="170898944"/>
        <c:crosses val="autoZero"/>
        <c:auto val="1"/>
        <c:lblAlgn val="ctr"/>
        <c:lblOffset val="100"/>
      </c:catAx>
      <c:valAx>
        <c:axId val="17089894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6631219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142E-3"/>
                  <c:y val="0.3472222222222223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06"/>
                </c:manualLayout>
              </c:layout>
              <c:showVal val="1"/>
            </c:dLbl>
            <c:dLbl>
              <c:idx val="2"/>
              <c:layout>
                <c:manualLayout>
                  <c:x val="1.4933730688158086E-3"/>
                  <c:y val="0.18888932633420821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611348.4</c:v>
                </c:pt>
                <c:pt idx="1">
                  <c:v>626377.30000000005</c:v>
                </c:pt>
                <c:pt idx="2">
                  <c:v>-15028.9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799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208"/>
                </c:manualLayout>
              </c:layout>
              <c:showVal val="1"/>
            </c:dLbl>
            <c:dLbl>
              <c:idx val="2"/>
              <c:layout>
                <c:manualLayout>
                  <c:x val="2.9867461376316142E-3"/>
                  <c:y val="-3.8929352580927397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626455.80000000005</c:v>
                </c:pt>
                <c:pt idx="1">
                  <c:v>608147.1</c:v>
                </c:pt>
                <c:pt idx="2">
                  <c:v>18308.7</c:v>
                </c:pt>
              </c:numCache>
            </c:numRef>
          </c:val>
        </c:ser>
        <c:axId val="135461120"/>
        <c:axId val="173326336"/>
      </c:barChart>
      <c:catAx>
        <c:axId val="135461120"/>
        <c:scaling>
          <c:orientation val="minMax"/>
        </c:scaling>
        <c:axPos val="b"/>
        <c:tickLblPos val="nextTo"/>
        <c:crossAx val="173326336"/>
        <c:crosses val="autoZero"/>
        <c:auto val="1"/>
        <c:lblAlgn val="ctr"/>
        <c:lblOffset val="100"/>
      </c:catAx>
      <c:valAx>
        <c:axId val="1733263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3546112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Фурмановский муниципальный район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проекту решения Совета Фурмановского муниципального района «Об утверждении отчета об исполнении бюджета Фурмановского муниципального района за 2020 год»</a:t>
            </a:r>
            <a:endParaRPr lang="ru-RU" sz="2400" dirty="0"/>
          </a:p>
        </p:txBody>
      </p:sp>
      <p:pic>
        <p:nvPicPr>
          <p:cNvPr id="4" name="Рисунок 3" descr="Administraciy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857652" cy="2579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Исполнение бюджета </a:t>
            </a:r>
            <a:r>
              <a:rPr lang="ru-RU" sz="1600" dirty="0" smtClean="0"/>
              <a:t>– это этап бюджетного процесса, который начинается с момента утверждения решения о бюджете на очередной финансовый год и плановый период и продолжается в течение финансового года  </a:t>
            </a:r>
          </a:p>
          <a:p>
            <a:pPr algn="just"/>
            <a:r>
              <a:rPr lang="ru-RU" sz="1600" b="1" dirty="0" smtClean="0"/>
              <a:t>Исполнение бюджета по доходам </a:t>
            </a:r>
            <a:r>
              <a:rPr lang="ru-RU" sz="1600" dirty="0" smtClean="0"/>
              <a:t>– обеспечение полного и своевременного поступления в бюджет налогов, сборов, доходов от использования имущества и других обязательных платежей, в соответствии с утвержденными бюджетными назначениями</a:t>
            </a:r>
          </a:p>
          <a:p>
            <a:pPr algn="just"/>
            <a:r>
              <a:rPr lang="ru-RU" sz="1600" b="1" dirty="0" smtClean="0"/>
              <a:t>Исполнение бюджета по расходам </a:t>
            </a:r>
            <a:r>
              <a:rPr lang="ru-RU" sz="1600" dirty="0" smtClean="0"/>
              <a:t>– обеспечение последовательного финансирования мероприятий, предусмотренных решением о бюджете, в пределах утвержденных бюджетных ассигнований с целью исполнения принятых расходных обязательств  </a:t>
            </a:r>
          </a:p>
          <a:p>
            <a:pPr algn="just"/>
            <a:r>
              <a:rPr lang="ru-RU" sz="1600" b="1" dirty="0" smtClean="0"/>
              <a:t>Кредиторская задолженность </a:t>
            </a:r>
            <a:r>
              <a:rPr lang="ru-RU" sz="1600" dirty="0" smtClean="0"/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</a:p>
          <a:p>
            <a:pPr algn="just"/>
            <a:r>
              <a:rPr lang="ru-RU" sz="1600" b="1" dirty="0" smtClean="0"/>
              <a:t>Дебиторская задолженность </a:t>
            </a:r>
            <a:r>
              <a:rPr lang="ru-RU" sz="1600" dirty="0" smtClean="0"/>
              <a:t>- суммы денежных средств (долгов), причитающихся муниципальному образованию, от юридических или физических лиц в итоге хозяйственных взаимоотношений с ними.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Основы исполнения бюджета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Отчет об исполнении бюджета района составляет финансовое управление Фурмановского муниципального района;</a:t>
            </a:r>
          </a:p>
          <a:p>
            <a:pPr algn="just"/>
            <a:r>
              <a:rPr lang="ru-RU" sz="1600" dirty="0" smtClean="0"/>
              <a:t>Годовой отчет об исполнении бюджета района до его рассмотрения Советом Фурмановского муниципального района подлежит внешней проверке;</a:t>
            </a:r>
          </a:p>
          <a:p>
            <a:pPr algn="just"/>
            <a:r>
              <a:rPr lang="ru-RU" sz="1600" dirty="0" smtClean="0"/>
              <a:t>Внешняя проверка годового отчета об исполнении бюджета района осуществляется Контрольно-счетной комиссией Фурмановского муниципального района;</a:t>
            </a:r>
          </a:p>
          <a:p>
            <a:pPr algn="just"/>
            <a:r>
              <a:rPr lang="ru-RU" sz="1600" dirty="0" smtClean="0"/>
              <a:t>Администрация Фурмановского муниципального района представляет отчет об исполнении бюджета района для подготовки заключения на него не позднее 1 апреля текущего года. Подготовка заключения на годовой отчет об исполнении местного бюджета проводится в срок, не превышающий один месяц;</a:t>
            </a:r>
          </a:p>
          <a:p>
            <a:pPr algn="just"/>
            <a:r>
              <a:rPr lang="ru-RU" sz="1600" dirty="0" smtClean="0"/>
              <a:t>Годовой отчет об исполнении бюджета района представляется в Совет Фурмановского муниципального района не позднее 1 мая текущего года;</a:t>
            </a:r>
          </a:p>
          <a:p>
            <a:pPr algn="just"/>
            <a:r>
              <a:rPr lang="ru-RU" sz="1600" dirty="0" smtClean="0"/>
              <a:t>По отчету об исполнении бюджета района в соответствии с действующим законодательством проводятся публичные слушания;</a:t>
            </a:r>
          </a:p>
          <a:p>
            <a:pPr algn="just"/>
            <a:r>
              <a:rPr lang="ru-RU" sz="1600" dirty="0" smtClean="0"/>
              <a:t>Годовой отчет об исполнении бюджета района утверждается решением Совета Фурмановского муниципального района.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Бюджетный процесс завершается составлением и утверждением отчета об исполнении бюджета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Сведения о прогнозируемых и фактических значениях социально – экономического развития Фурмановского муниципального района 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88" y="1643063"/>
          <a:ext cx="8504237" cy="3365326"/>
        </p:xfrm>
        <a:graphic>
          <a:graphicData uri="http://schemas.openxmlformats.org/drawingml/2006/table">
            <a:tbl>
              <a:tblPr/>
              <a:tblGrid>
                <a:gridCol w="2360612"/>
                <a:gridCol w="1214438"/>
                <a:gridCol w="1000125"/>
                <a:gridCol w="928687"/>
                <a:gridCol w="1000125"/>
                <a:gridCol w="1000125"/>
                <a:gridCol w="1000125"/>
              </a:tblGrid>
              <a:tr h="56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(прогноз)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факта от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Валовой муниципальный продукт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16 612,4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16 992,6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17 766,3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+ 773,7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+ 1 153,9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656,3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978,0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+481,1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+314,5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Индекс потребительских цен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среднем за год,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26 539,2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27 388,5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29 815,5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+2 427,0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+3 276,3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3,98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-1,22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кв.м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общей площади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+1,386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+0,031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428625" y="5085184"/>
            <a:ext cx="871537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 долговой </a:t>
            </a:r>
            <a:r>
              <a:rPr lang="ru-RU" b="1" dirty="0" smtClean="0">
                <a:solidFill>
                  <a:srgbClr val="FF0000"/>
                </a:solidFill>
              </a:rPr>
              <a:t>нагрузки</a:t>
            </a:r>
          </a:p>
          <a:p>
            <a:pPr algn="ctr"/>
            <a:endParaRPr lang="ru-RU" sz="1100" b="1" dirty="0">
              <a:solidFill>
                <a:srgbClr val="FF0000"/>
              </a:solidFill>
            </a:endParaRPr>
          </a:p>
          <a:p>
            <a:r>
              <a:rPr lang="ru-RU" sz="1600" dirty="0" smtClean="0"/>
              <a:t>Муниципальный долг Фурмановского района на начало и конец 2020 года отсутствовал, также не планировалось осуществление расходов по обслуживанию муниципального долга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072330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Консолидированный бюджет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643570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муниципального района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4381858"/>
        </p:xfrm>
        <a:graphic>
          <a:graphicData uri="http://schemas.openxmlformats.org/drawingml/2006/table">
            <a:tbl>
              <a:tblPr/>
              <a:tblGrid>
                <a:gridCol w="4198367"/>
                <a:gridCol w="1368152"/>
                <a:gridCol w="1152128"/>
                <a:gridCol w="1766569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 исполнения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доходы физических 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96 407,5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104 464,5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108,3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уплаты акцизов на нефтепродукты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5 581,5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5 479,0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совокупный доход,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12 428,0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12 642,0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-единый налог на вмененный доход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9 600,0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9 216,7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-единый сельскохозяйственный налог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-налог, взимаемый в связи с применением патентной системы налогообложения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800,0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3 404,7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добычу общераспространенных  полезных ископаемых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11 640,0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14 177,5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пошлина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4 725,0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4 705,6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100" b="1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алоговые доходы :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130 782,0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141 468,6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108,2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4164501"/>
        </p:xfrm>
        <a:graphic>
          <a:graphicData uri="http://schemas.openxmlformats.org/drawingml/2006/table">
            <a:tbl>
              <a:tblPr/>
              <a:tblGrid>
                <a:gridCol w="4846439"/>
                <a:gridCol w="1080120"/>
                <a:gridCol w="1224136"/>
                <a:gridCol w="1334521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неналоговых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 исполнения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от использования имущества, находящегося в государственной и муниципальной собственности: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4 853,4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7 486,8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154,2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Плата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 негативное воздействие на окружающую среду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21 813,2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21 115,5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продажи материальных и нематериальных активов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1 136,7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2 868,4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152,3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Штрафы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700,8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930,7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(плата по договорам на установку рекламной конструкции)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94,6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Невыясненные поступления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неналоговые доходы: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28 604,7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35 498,8</a:t>
                      </a:r>
                      <a:endParaRPr lang="ru-RU" sz="1200" b="1" i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124,1</a:t>
                      </a:r>
                      <a:endParaRPr lang="ru-RU" sz="1200" b="1" i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Исполнение расходной части бюджета Фурмановского муниципального района в 2020 году по наименованиям расходов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898104"/>
          <a:ext cx="846331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308"/>
                <a:gridCol w="1525900"/>
                <a:gridCol w="1525900"/>
                <a:gridCol w="189020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вопросы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78 733,4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76 330,8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638,6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30 148,9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29 910,0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35 647,6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31 149,3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448 937,8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438 249,5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Культура,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кинематография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политика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20 674,7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20 284,5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626 377,3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608147,1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97,1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898104"/>
          <a:ext cx="8463313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874"/>
                <a:gridCol w="1296144"/>
                <a:gridCol w="1368152"/>
                <a:gridCol w="129614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1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78 733,4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76 330,8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1 774,8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1 680,7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645,3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618,3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95,8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 власти субъектов Российской Федерации,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44 352,4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43 884,5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Судебная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система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27,7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9 741,6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404,2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96,5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325,3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21 887,5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20 741,3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94,8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475492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района!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</a:t>
            </a:r>
            <a:r>
              <a:rPr lang="ru-RU" smtClean="0"/>
              <a:t>финансовым </a:t>
            </a:r>
            <a:r>
              <a:rPr lang="ru-RU" smtClean="0"/>
              <a:t>управлением администрации </a:t>
            </a:r>
            <a:r>
              <a:rPr lang="ru-RU" dirty="0" smtClean="0"/>
              <a:t>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404664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212976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908720"/>
          <a:ext cx="8568953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633"/>
                <a:gridCol w="1614440"/>
                <a:gridCol w="1614440"/>
                <a:gridCol w="161444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251521" y="3573016"/>
          <a:ext cx="85689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632"/>
                <a:gridCol w="1614440"/>
                <a:gridCol w="1614440"/>
                <a:gridCol w="161444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30 148,9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29 910,0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рыболовство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221,1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5 218,7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24 127,4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24 127,4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260648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708920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14281" y="764704"/>
          <a:ext cx="8678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31"/>
                <a:gridCol w="1635023"/>
                <a:gridCol w="1635023"/>
                <a:gridCol w="163502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35 647,6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31 149,3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28 428,2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24 014,0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7 219,4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7 135,3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3068960"/>
          <a:ext cx="864096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940"/>
                <a:gridCol w="1628007"/>
                <a:gridCol w="1628007"/>
                <a:gridCol w="162800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448 937,8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438 249,5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178 589,9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646,9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188 592,4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44 420,3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44 420,3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1 391,1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1 360,4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30 683,0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29 229,5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2132856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214282" y="785794"/>
          <a:ext cx="86781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31"/>
                <a:gridCol w="1635022"/>
                <a:gridCol w="1635022"/>
                <a:gridCol w="163502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14283" y="2564904"/>
          <a:ext cx="86781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31"/>
                <a:gridCol w="1635022"/>
                <a:gridCol w="1635022"/>
                <a:gridCol w="163502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20 674,7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20 284,5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3 297,4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3 249,6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4 661,1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4 330,7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12 216,2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12 204,2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2844" y="214290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Культура и кинематография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5003884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214283" y="5373216"/>
          <a:ext cx="86781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31"/>
                <a:gridCol w="1635022"/>
                <a:gridCol w="1635022"/>
                <a:gridCol w="163502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179512" y="1556792"/>
          <a:ext cx="8678197" cy="523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224136"/>
                <a:gridCol w="1296144"/>
                <a:gridCol w="90133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920,6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438 222,2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предоставления государственных и муниципальных услуг на базе МКУ «МФЦ»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9 388,5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9 075,0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50 132,5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49 465,1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Земельные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отношения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Безопасный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3 023,4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2 669,0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комфортным жильем населения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32 531,1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29 516,8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транспортной системы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гражданского общества на территории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8 697,9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8 059,3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3 499,8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2 015,7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 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на территории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 имуществом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097,4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2 770,5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596 671,8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579 049,5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Расходы бюджета Фурмановского муниципального района в разрезе муниципальных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857364"/>
          <a:ext cx="8715436" cy="3692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784"/>
                <a:gridCol w="1205326"/>
                <a:gridCol w="1205326"/>
              </a:tblGrid>
              <a:tr h="707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тыс.руб.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 в том числе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920,6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438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222,2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«Дошкольное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177 008,3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173 114,9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«Общее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190 817,4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185 597,0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«Дополнительное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43 976,4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43 976,4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«Предоставление мер социальной поддержки»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1 660,5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1 648,6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«Реализация муниципальным учреждением отделом образования полномочий органов местного самоуправления в сфере образования»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196,3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22 917,4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отдыха и занятости детей в каникулярное время»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1 391,1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1 360,4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«Создание безопасных условий обучения»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3 738,5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3 648,3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«Поддержка и сопровождение одаренных детей и творческих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691,5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«Освоение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этапов спортивной подготовки»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«Развитие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цифровизации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образовательного процесса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4 518,8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4 483,1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 рамках подпрограммы «Общее образование» реализуется социально- значимый проект по обеспечению питанием обучающихся 1-4 классов общеобразовательных школ: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678197" cy="80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845"/>
                <a:gridCol w="1200176"/>
                <a:gridCol w="120017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факт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Расходы на организацию питания обучающихся 1-4 классов (тыс. руб.)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8 926,1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7 636,6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в 1-4 классах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3286124"/>
            <a:ext cx="8503920" cy="285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r>
              <a:rPr lang="ru-RU" sz="1400" dirty="0" smtClean="0"/>
              <a:t>Исполнение </a:t>
            </a:r>
            <a:r>
              <a:rPr lang="ru-RU" sz="1400" dirty="0" err="1" smtClean="0"/>
              <a:t>ц</a:t>
            </a:r>
            <a:r>
              <a:rPr lang="x-none" sz="1400" smtClean="0"/>
              <a:t>елевы</a:t>
            </a:r>
            <a:r>
              <a:rPr lang="ru-RU" sz="1400" dirty="0" err="1" smtClean="0"/>
              <a:t>х</a:t>
            </a:r>
            <a:r>
              <a:rPr lang="ru-RU" sz="1400" dirty="0" smtClean="0"/>
              <a:t> индикаторов (</a:t>
            </a:r>
            <a:r>
              <a:rPr lang="x-none" sz="1400" smtClean="0"/>
              <a:t>показател</a:t>
            </a:r>
            <a:r>
              <a:rPr lang="ru-RU" sz="1400" dirty="0" smtClean="0"/>
              <a:t>ей)  про</a:t>
            </a:r>
            <a:r>
              <a:rPr lang="x-none" sz="1400" smtClean="0"/>
              <a:t>граммы</a:t>
            </a:r>
            <a:endParaRPr lang="ru-RU" sz="1400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42844" y="2786058"/>
            <a:ext cx="8503920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1100" b="1" dirty="0" smtClean="0"/>
              <a:t>Не полное освоение выделенных средств объясняется  пропусками по болезни и карантинными мероприятиями.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3571876"/>
          <a:ext cx="8678199" cy="26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8195"/>
                <a:gridCol w="469092"/>
                <a:gridCol w="625456"/>
                <a:gridCol w="62545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успешно сдавших единый государственный экзамен (далее – ЕГЭ) по русскому языку и математике в общей численности выпускников общеобразовательных организаций, сдавших ЕГЭ по данным предметам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набравших на ЕГЭ не менее 70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учащихся, обучающихся в школах, отвечающих современным требованиям к условиям организации образовательного процесса на 80-100%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детей, охваченных дополнительными образовательными программами в организациях дополнительного образования (с учетом учреждений культуры)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численности учащихся по основным общеобразовательным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программам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участвующих в олимпиадах и конкурсах различного уровня, в общей численности учащихся по основным общеобразовательным программам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42900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Исполнение </a:t>
            </a:r>
            <a:r>
              <a:rPr lang="ru-RU" sz="1200" dirty="0" err="1" smtClean="0"/>
              <a:t>ц</a:t>
            </a:r>
            <a:r>
              <a:rPr lang="x-none" sz="1200" smtClean="0"/>
              <a:t>елевы</a:t>
            </a:r>
            <a:r>
              <a:rPr lang="ru-RU" sz="1200" dirty="0" err="1" smtClean="0"/>
              <a:t>х</a:t>
            </a:r>
            <a:r>
              <a:rPr lang="ru-RU" sz="1200" dirty="0" smtClean="0"/>
              <a:t> индикаторов (</a:t>
            </a:r>
            <a:r>
              <a:rPr lang="x-none" sz="1200" smtClean="0"/>
              <a:t>показател</a:t>
            </a:r>
            <a:r>
              <a:rPr lang="ru-RU" sz="1200" dirty="0" smtClean="0"/>
              <a:t>ей)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0" y="1663150"/>
          <a:ext cx="8643999" cy="1117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6"/>
                <a:gridCol w="1857388"/>
                <a:gridCol w="1928825"/>
              </a:tblGrid>
              <a:tr h="394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61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культурного досуга, участие в коллективах самодеятельного народного творчества»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3738881"/>
          <a:ext cx="8606760" cy="1347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0336"/>
                <a:gridCol w="2088232"/>
                <a:gridCol w="1728192"/>
              </a:tblGrid>
              <a:tr h="2716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803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7786"/>
            <a:ext cx="8534400" cy="6429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1814"/>
                <a:gridCol w="1800200"/>
                <a:gridCol w="1693422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9 388,5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9 075,0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«Повышение качества и доступности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предоставления государственных и муниципальных услуг на базе МКУ «МФЦ»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9 388,5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9 075,0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35984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3662392"/>
          <a:ext cx="8750206" cy="240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2997"/>
                <a:gridCol w="561942"/>
                <a:gridCol w="802771"/>
                <a:gridCol w="72249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граждан, имеющих доступ к получению государственных и муниципальных услуг,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принципу «Одного окна»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специалистов, работающих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 режиме «Одного окна»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Среднее время ожидания заявителем в очереди при предоставлении государственной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муниципальной услуги (с момента отметки о посещении организации до момента приема заявителем)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заявителей, удовлетворенных качеством предоставления на базе МФЦ государственных и муниципальных услуг, от общего числа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опрошенных заявителей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04664"/>
            <a:ext cx="8534400" cy="45085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7838"/>
                <a:gridCol w="1679768"/>
                <a:gridCol w="15978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«Субсидирование для предоставления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коммунальных услуг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64787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010888"/>
          <a:ext cx="8750206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1619"/>
                <a:gridCol w="943320"/>
                <a:gridCol w="802771"/>
                <a:gridCol w="72249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юридических лиц и индивидуальных предпринимателей, которым предоставлена субсидия на возмещение суммы затрат в связи с реализацией гражданам услуг отопления и горячего водоснабжения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542678"/>
          <a:ext cx="8715438" cy="462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1"/>
                <a:gridCol w="2857520"/>
                <a:gridCol w="2643207"/>
              </a:tblGrid>
              <a:tr h="364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5389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программы   - всего.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50 132,5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49 465,1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«Обеспечение деятельности администрации Фурмановского муниципального района, ее структурных подразделений и органов»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48 236,1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700,8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3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«Открытая информационная политика»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7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и проведение мероприятий, связанных с государственными и муниципальными праздниками, юбилейными и памятными датами»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1 485,0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400,2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«Кадры администрации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7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"Улучшение условий и охрана труда в администрации Фурмановского муниципального района и ее структурных подразделениях"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/>
                </a:solidFill>
              </a:rPr>
              <a:t>Фурмановский</a:t>
            </a:r>
            <a:r>
              <a:rPr lang="ru-RU" dirty="0" smtClean="0">
                <a:solidFill>
                  <a:schemeClr val="accent1"/>
                </a:solidFill>
              </a:rPr>
              <a:t> муниципальный район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Clip2net_16062214215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20801"/>
            <a:ext cx="4004487" cy="3351273"/>
          </a:xfrm>
        </p:spPr>
      </p:pic>
      <p:sp>
        <p:nvSpPr>
          <p:cNvPr id="5" name="TextBox 4"/>
          <p:cNvSpPr txBox="1"/>
          <p:nvPr/>
        </p:nvSpPr>
        <p:spPr>
          <a:xfrm>
            <a:off x="4429124" y="1785926"/>
            <a:ext cx="43577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Административно </a:t>
            </a:r>
            <a:r>
              <a:rPr lang="ru-RU" dirty="0"/>
              <a:t>– территориальная единица на северо-западе Ивановской области. Административный центр – город </a:t>
            </a:r>
            <a:r>
              <a:rPr lang="ru-RU" dirty="0" smtClean="0"/>
              <a:t>Фурманов.</a:t>
            </a:r>
          </a:p>
          <a:p>
            <a:r>
              <a:rPr lang="ru-RU" dirty="0" smtClean="0"/>
              <a:t>В </a:t>
            </a:r>
            <a:r>
              <a:rPr lang="ru-RU" dirty="0"/>
              <a:t>состав Фурмановского муниципального района </a:t>
            </a:r>
            <a:r>
              <a:rPr lang="ru-RU" dirty="0" smtClean="0"/>
              <a:t>входят: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Фурмановское </a:t>
            </a:r>
            <a:r>
              <a:rPr lang="ru-RU" dirty="0"/>
              <a:t>городское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Дуляпинское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Иванковское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Панинское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Хромцовское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Широковское </a:t>
            </a:r>
            <a:r>
              <a:rPr lang="ru-RU" dirty="0"/>
              <a:t>сельское поселение.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50070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Население по состоянию на 1 января 2019 года составляет 39 560 человек, в том числе городское – </a:t>
            </a:r>
            <a:r>
              <a:rPr lang="en-US" dirty="0" smtClean="0"/>
              <a:t>33</a:t>
            </a:r>
            <a:r>
              <a:rPr lang="ru-RU" dirty="0" smtClean="0"/>
              <a:t> 364 человек, сельское – </a:t>
            </a:r>
            <a:r>
              <a:rPr lang="en-US" dirty="0" smtClean="0"/>
              <a:t>6</a:t>
            </a:r>
            <a:r>
              <a:rPr lang="ru-RU" dirty="0" smtClean="0"/>
              <a:t> 196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247220"/>
          <a:ext cx="8678197" cy="3414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3681"/>
                <a:gridCol w="774839"/>
                <a:gridCol w="697355"/>
                <a:gridCol w="852322"/>
              </a:tblGrid>
              <a:tr h="1682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изм.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452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системы органов местного самоуправления, эффективное решение вопросов местного значения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641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информирования населения Фурмановского муниципального района о  развитии местного самоуправления для наиболее полного включения граждан в осуществление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65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культурных и исторических традиций Фурмановского муниципального района, организация культурного досуга жителей  муниципального образования.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589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 переподготовка и повышение квалификации  муниципальных служащих, в системе местного самоуправления, с целью увеличить процент населения удовлетворенного деятельностью  администрации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90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специальной оценки условий труда, обучение по охране труда и проверка требований охраны труда руководителей и специалистов администрации Фурмановского муниципального района ее структурных подразделений и органов, проведение обязательных предварительных и периодических медицинских осмотров работников.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89210"/>
          <a:ext cx="8715438" cy="209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41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96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и распоряжение земельными ресурсами на территории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«Комплексные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кадастровые работы на территории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081632"/>
            <a:ext cx="8503920" cy="355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7045" y="4365104"/>
          <a:ext cx="8787442" cy="2157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205"/>
                <a:gridCol w="863052"/>
                <a:gridCol w="863052"/>
                <a:gridCol w="706133"/>
              </a:tblGrid>
              <a:tr h="212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поступлений в бюджет доходов от передачи в аренду земельных участков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4 600,0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3 320,8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доходов от продажи земельных участков, платы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 увеличение площади земельных участков в результате перераспределения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2 900,0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4 252,1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населенных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пунктов, имеющих координатное описание границ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земельных участков, сформированных с целью реализации Закона Ивановской области от 31.12.2002 №111-ОЗ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кадастровых кварталов, в которых проведены комплексные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недвижимости в кадастровых кварталах, в отношении которых проведены комплексные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28800"/>
          <a:ext cx="8715438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7"/>
                <a:gridCol w="1857388"/>
                <a:gridCol w="171451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2 669,0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2 669,0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03858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740170"/>
          <a:ext cx="8678199" cy="249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7798"/>
                <a:gridCol w="1719266"/>
                <a:gridCol w="900568"/>
                <a:gridCol w="90056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 и гибели в них людей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численности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населения обученного основам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Время реагирования на сообщение, поступившее по телефону 112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несчастных случаев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 местах массового отдыха населения у воды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Укомплектованность спасательных постов средствами спасения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жильем, населения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980728"/>
          <a:ext cx="87154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32 531,1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29 516,8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«Обеспечение жильем молодых семей»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2 670,0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2 670,0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«Государственная и муниципальная поддержка граждан в сфере ипотечного жилищного кредитования»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1 615,1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1 615,1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«Приобретение жилья для детей-сирот и детей, оставшихся без попечения родителей»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10 555,7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10 555,7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«Стимулирование развития жилищного строительства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«Развитие газификации Фурмановского муниципального района»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17 690,3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14 676,0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935906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4221088"/>
          <a:ext cx="8568953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4979"/>
                <a:gridCol w="550302"/>
                <a:gridCol w="786142"/>
                <a:gridCol w="70753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молодых семей, получивших свидетельство о праве на получение социальной выплаты на приобретение (строительство)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жилого помещения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семей получивших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свидетельство о предоставлении субсидий на оплату первоначального взноса при получении ипотечного жилищного кредита (на погашение основной суммы долга и уплату процентов по ипотечному жилищному кредиту (в том числе рефинансированному))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детей-сирот и детей, оставшихся без попечения родителей, лиц из числа детей-сирот и детей, оставшихся без попечения родителей, обеспеченных жилыми помещениями специализированного жилищного фонда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93218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66600"/>
          <a:ext cx="8715438" cy="134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/>
                <a:gridCol w="1928826"/>
                <a:gridCol w="2286017"/>
              </a:tblGrid>
              <a:tr h="446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12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6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функционирования автомобильных дорог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863898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2" y="4149080"/>
          <a:ext cx="875020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2997"/>
                <a:gridCol w="561942"/>
                <a:gridCol w="802771"/>
                <a:gridCol w="72249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Протяженность автомобильных дорог общего пользования местного значения на которых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проведены ремонтные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643050"/>
          <a:ext cx="8715438" cy="226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/>
                <a:gridCol w="1714512"/>
                <a:gridCol w="1643076"/>
              </a:tblGrid>
              <a:tr h="489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«Квалифицированные кадры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«Создание системы адаптации и реабилитации инвалидов на территории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«Поддержка социально ориентированных некоммерческих организаций, осуществляющих деятельность на территории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1857364"/>
          <a:ext cx="867819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9946"/>
                <a:gridCol w="984125"/>
                <a:gridCol w="98412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социально ориентированных некоммерческих организаций, действующих на территории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социально ориентированных некоммерческих организаций, получивших финансовую поддержку из бюджета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 Фурмановского муниципального района, вовлечённых в деятельность социально ориентированных некоммерческих организаций (% от общей численности населения района)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официально зарегистрированных членов некоммерческих социально ориентированных организаций 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1 642,0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1 642,0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мероприятий, проводимых на территории Фурмановского муниципального района некоммерческими социально ориентированными организациями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инвалидов, посещающих учреждения дополнительного образования и культуры (% от общего числа посещающих)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инвалидов, участвующих в спортивных и культурно-массовых мероприятиях (% от общего числа участвующих)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729616"/>
          <a:ext cx="8715438" cy="158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7839"/>
                <a:gridCol w="1800200"/>
                <a:gridCol w="1477399"/>
              </a:tblGrid>
              <a:tr h="475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8 697,9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8 059,3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бюджетного процесса»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8 211,1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7 897,8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«Обеспечение финансирования непредвиденных расходов районного бюджета»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71475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4000504"/>
          <a:ext cx="8606190" cy="141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0734"/>
                <a:gridCol w="1107727"/>
                <a:gridCol w="1107729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объема муниципального долга (за вычетом бюджетных кредитов) к доходам районного бюджета (без учета безвозмездных поступлений)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Наличие просроченной кредиторской задолженности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7786"/>
            <a:ext cx="8534400" cy="6429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53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790"/>
                <a:gridCol w="1944216"/>
                <a:gridCol w="17654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3 499,8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2 015,7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«Благоустройство территорий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общего пользования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2 585,8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1 101,7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914,0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914,0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07992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437112"/>
          <a:ext cx="8640960" cy="127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3794"/>
                <a:gridCol w="1005252"/>
                <a:gridCol w="760719"/>
                <a:gridCol w="741195"/>
              </a:tblGrid>
              <a:tr h="217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41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Ликвидация стихийных свалок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куб.м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7 884,0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отремонтированных колодцев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7786"/>
            <a:ext cx="8534400" cy="6429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в Фурмановском муниципальном районе»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790"/>
                <a:gridCol w="1944216"/>
                <a:gridCol w="17654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и проведение спортивно-культурных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мероприятий, профилактика наркомании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07992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437112"/>
          <a:ext cx="8640960" cy="80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3794"/>
                <a:gridCol w="1005252"/>
                <a:gridCol w="760719"/>
                <a:gridCol w="741195"/>
              </a:tblGrid>
              <a:tr h="217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41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граждан Фурмановского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района, систематически занимающихся физической культурой и спортом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700808"/>
          <a:ext cx="8715438" cy="145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7839"/>
                <a:gridCol w="1705962"/>
                <a:gridCol w="1571637"/>
              </a:tblGrid>
              <a:tr h="441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96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3 097,4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2 770,5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муниципальным имуществом»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097,4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2 770,5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89544"/>
            <a:ext cx="8503920" cy="355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643600"/>
          <a:ext cx="8678198" cy="240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6198"/>
                <a:gridCol w="852323"/>
                <a:gridCol w="852323"/>
                <a:gridCol w="697354"/>
              </a:tblGrid>
              <a:tr h="212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объектов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недвижимого имущества (за исключением земельных участков), права на которые зарегистрированы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прошедших независимую оценку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доходов от использования муниципального имущества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2 113,9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района от сдачи в аренду муниципального имущества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2 456,2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1 654,7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района доходов от приватизации муниципального имущества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527175"/>
          <a:ext cx="8678199" cy="3577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77"/>
                <a:gridCol w="934088"/>
                <a:gridCol w="862234"/>
              </a:tblGrid>
              <a:tr h="533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Представительный орган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637,7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Контрольно-счетная комиссия Фурмановского муниципального района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1 528,0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1 503,9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2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общерайонные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мероприятия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2 956,7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2 611,3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Межбюджетные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трансферты бюджетам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сельских поселений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16 695,6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16 658,9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к Фурмановскому муниципальному району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перевозок автомобильным транспортом по регулируемым тарифам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5 221,1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5 218,7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230,8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сфере образования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1 323,2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1 323,0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государственных полномочий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1 044,7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Межбюджетные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трансферты из бюджетов поселений на осуществление переданных полномочий по вопросам местного значения поселений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29 705,5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29 097,6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accent1"/>
                </a:solidFill>
              </a:rPr>
              <a:t>Непрограммные</a:t>
            </a:r>
            <a:r>
              <a:rPr lang="ru-RU" sz="2000" dirty="0" smtClean="0">
                <a:solidFill>
                  <a:schemeClr val="accent1"/>
                </a:solidFill>
              </a:rPr>
              <a:t> направления деятельности</a:t>
            </a:r>
            <a:endParaRPr lang="ru-RU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Публично-нормативные обязательства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285720" y="14287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785926"/>
          <a:ext cx="8643999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  <a:gridCol w="1928826"/>
                <a:gridCol w="16430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Выплата компенсации части родительской платы за присмотр и уход за детьми 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1 609,1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1 609,1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3 244,9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3 197,3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803</TotalTime>
  <Words>4437</Words>
  <Application>Microsoft Office PowerPoint</Application>
  <PresentationFormat>Экран (4:3)</PresentationFormat>
  <Paragraphs>1050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Официальная</vt:lpstr>
      <vt:lpstr>«Бюджет для граждан» к проекту решения Совета Фурмановского муниципального района «Об утверждении отчета об исполнении бюджета Фурмановского муниципального района за 2020 год»</vt:lpstr>
      <vt:lpstr>Уважаемые жители Фурмановского района!</vt:lpstr>
      <vt:lpstr>Фурмановский муниципальный район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Основы исполнения бюджета</vt:lpstr>
      <vt:lpstr>Бюджетный процесс завершается составлением и утверждением отчета об исполнении бюджета</vt:lpstr>
      <vt:lpstr>Сведения о прогнозируемых и фактических значениях социально – экономического развития Фурмановского муниципального района </vt:lpstr>
      <vt:lpstr>Консолидированный бюджет Фурмановского муниципального района</vt:lpstr>
      <vt:lpstr>Бюджет Фурмановского муниципального района</vt:lpstr>
      <vt:lpstr>Сведения о фактических поступлениях доходов по видам доходов в сравнении с утвержденными значениями</vt:lpstr>
      <vt:lpstr>Сведения о фактических поступлениях доходов по видам доходов в сравнении с утвержденными значениями</vt:lpstr>
      <vt:lpstr>Расходы</vt:lpstr>
      <vt:lpstr>Исполнение расходной части бюджета Фурмановского муниципального района в 2020 году по наименованиям расходов</vt:lpstr>
      <vt:lpstr>Расходы по разделам и подразделам классификации расходов бюджета</vt:lpstr>
      <vt:lpstr>Слайд 20</vt:lpstr>
      <vt:lpstr>Слайд 21</vt:lpstr>
      <vt:lpstr>Слайд 22</vt:lpstr>
      <vt:lpstr>Расходы бюджета Фурмановского муниципального района в разрезе муниципальных программ</vt:lpstr>
      <vt:lpstr>Муниципальная программа «Развитие образования Фурмановского муниципального района</vt:lpstr>
      <vt:lpstr>Муниципальная программа «Развитие образования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«Безопасный район»</vt:lpstr>
      <vt:lpstr>Муниципальная программа «Обеспечение доступным и комфортным жильем,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в Фурмановском муниципальном районе»</vt:lpstr>
      <vt:lpstr>Муниципальная программа «Управление муниципальным имуществом Фурмановского муниципального района»</vt:lpstr>
      <vt:lpstr>Непрограммные направления деятельности</vt:lpstr>
      <vt:lpstr>Публично-нормативные обязательства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admin</cp:lastModifiedBy>
  <cp:revision>287</cp:revision>
  <dcterms:created xsi:type="dcterms:W3CDTF">2016-06-22T11:14:51Z</dcterms:created>
  <dcterms:modified xsi:type="dcterms:W3CDTF">2021-04-02T10:54:03Z</dcterms:modified>
</cp:coreProperties>
</file>