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2" r:id="rId2"/>
    <p:sldMasterId id="2147483834" r:id="rId3"/>
  </p:sldMasterIdLst>
  <p:notesMasterIdLst>
    <p:notesMasterId r:id="rId39"/>
  </p:notesMasterIdLst>
  <p:sldIdLst>
    <p:sldId id="300" r:id="rId4"/>
    <p:sldId id="256" r:id="rId5"/>
    <p:sldId id="257" r:id="rId6"/>
    <p:sldId id="258" r:id="rId7"/>
    <p:sldId id="280" r:id="rId8"/>
    <p:sldId id="281" r:id="rId9"/>
    <p:sldId id="282" r:id="rId10"/>
    <p:sldId id="259" r:id="rId11"/>
    <p:sldId id="283" r:id="rId12"/>
    <p:sldId id="261" r:id="rId13"/>
    <p:sldId id="262" r:id="rId14"/>
    <p:sldId id="263" r:id="rId15"/>
    <p:sldId id="264" r:id="rId16"/>
    <p:sldId id="265" r:id="rId17"/>
    <p:sldId id="266" r:id="rId18"/>
    <p:sldId id="275" r:id="rId19"/>
    <p:sldId id="301" r:id="rId20"/>
    <p:sldId id="268" r:id="rId21"/>
    <p:sldId id="288" r:id="rId22"/>
    <p:sldId id="276" r:id="rId23"/>
    <p:sldId id="290" r:id="rId24"/>
    <p:sldId id="287" r:id="rId25"/>
    <p:sldId id="291" r:id="rId26"/>
    <p:sldId id="292" r:id="rId27"/>
    <p:sldId id="294" r:id="rId28"/>
    <p:sldId id="289" r:id="rId29"/>
    <p:sldId id="277" r:id="rId30"/>
    <p:sldId id="285" r:id="rId31"/>
    <p:sldId id="286" r:id="rId32"/>
    <p:sldId id="293" r:id="rId33"/>
    <p:sldId id="295" r:id="rId34"/>
    <p:sldId id="297" r:id="rId35"/>
    <p:sldId id="296" r:id="rId36"/>
    <p:sldId id="298" r:id="rId37"/>
    <p:sldId id="29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0000FF"/>
    <a:srgbClr val="83073F"/>
    <a:srgbClr val="66CCFF"/>
    <a:srgbClr val="FF0000"/>
    <a:srgbClr val="FF3399"/>
    <a:srgbClr val="30429C"/>
    <a:srgbClr val="FF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828" autoAdjust="0"/>
  </p:normalViewPr>
  <p:slideViewPr>
    <p:cSldViewPr>
      <p:cViewPr>
        <p:scale>
          <a:sx n="75" d="100"/>
          <a:sy n="75" d="100"/>
        </p:scale>
        <p:origin x="-267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5034642032337E-2"/>
          <c:y val="2.4390243902439032E-2"/>
          <c:w val="0.88683602771362591"/>
          <c:h val="0.83864915572232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8766185736889918E-2"/>
                  <c:y val="-2.7791046579535631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1732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552214005208E-2"/>
                  <c:y val="-2.0156490548669196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1207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0424880176943E-2"/>
                  <c:y val="-3.042645947069317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03784060279239E-2"/>
                  <c:y val="-3.1404573460241218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003303073564253E-3"/>
                  <c:y val="-3.6769692624235288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347518431167572E-3"/>
                  <c:y val="-3.201559810997629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8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1250</c:v>
                </c:pt>
                <c:pt idx="1">
                  <c:v>1732</c:v>
                </c:pt>
                <c:pt idx="2">
                  <c:v>1207</c:v>
                </c:pt>
                <c:pt idx="3">
                  <c:v>1162</c:v>
                </c:pt>
                <c:pt idx="4">
                  <c:v>1574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25216"/>
        <c:axId val="70026752"/>
        <c:axId val="0"/>
      </c:bar3DChart>
      <c:catAx>
        <c:axId val="7002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026752"/>
        <c:crosses val="autoZero"/>
        <c:auto val="1"/>
        <c:lblAlgn val="ctr"/>
        <c:lblOffset val="100"/>
        <c:noMultiLvlLbl val="0"/>
      </c:catAx>
      <c:valAx>
        <c:axId val="7002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025216"/>
        <c:crosses val="autoZero"/>
        <c:crossBetween val="between"/>
      </c:valAx>
      <c:spPr>
        <a:noFill/>
        <a:ln w="24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5034642032337E-2"/>
          <c:y val="2.4390243902439032E-2"/>
          <c:w val="0.88683602771362569"/>
          <c:h val="0.83864915572232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8766185736889911E-2"/>
                  <c:y val="-2.7791046579535628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32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5522140052077E-2"/>
                  <c:y val="-2.0156490548669196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631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0424880176943E-2"/>
                  <c:y val="-3.0426459470693164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03784060279237E-2"/>
                  <c:y val="-3.140457346024121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003303073564236E-3"/>
                  <c:y val="-3.676969262423528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347518431167554E-3"/>
                  <c:y val="-3.2015598109976284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8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32</c:v>
                </c:pt>
                <c:pt idx="2">
                  <c:v>631</c:v>
                </c:pt>
                <c:pt idx="3">
                  <c:v>626</c:v>
                </c:pt>
                <c:pt idx="4">
                  <c:v>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980736"/>
        <c:axId val="70982272"/>
        <c:axId val="0"/>
      </c:bar3DChart>
      <c:catAx>
        <c:axId val="709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982272"/>
        <c:crosses val="autoZero"/>
        <c:auto val="1"/>
        <c:lblAlgn val="ctr"/>
        <c:lblOffset val="100"/>
        <c:noMultiLvlLbl val="0"/>
      </c:catAx>
      <c:valAx>
        <c:axId val="7098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80736"/>
        <c:crosses val="autoZero"/>
        <c:crossBetween val="between"/>
      </c:valAx>
      <c:spPr>
        <a:noFill/>
        <a:ln w="24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5034642032337E-2"/>
          <c:y val="2.4390243902439032E-2"/>
          <c:w val="0.88683602771362569"/>
          <c:h val="0.83864915572232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9.2537006001479349E-3"/>
                  <c:y val="-3.546388223211229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1764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5522140052077E-2"/>
                  <c:y val="-2.0156490548669196E-2"/>
                </c:manualLayout>
              </c:layout>
              <c:tx>
                <c:rich>
                  <a:bodyPr/>
                  <a:lstStyle/>
                  <a:p>
                    <a:pPr>
                      <a:defRPr sz="1723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1838</a:t>
                    </a:r>
                    <a:endParaRPr lang="ru-RU" dirty="0"/>
                  </a:p>
                </c:rich>
              </c:tx>
              <c:spPr>
                <a:noFill/>
                <a:ln w="243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0424880176943E-2"/>
                  <c:y val="-3.0426459470693164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03784060279237E-2"/>
                  <c:y val="-3.140457346024121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003303073564236E-3"/>
                  <c:y val="-3.6769692624235281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347518431167554E-3"/>
                  <c:y val="-3.2015598109976284E-2"/>
                </c:manualLayout>
              </c:layout>
              <c:spPr>
                <a:noFill/>
                <a:ln w="24385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8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1267</c:v>
                </c:pt>
                <c:pt idx="1">
                  <c:v>1764</c:v>
                </c:pt>
                <c:pt idx="2">
                  <c:v>1838</c:v>
                </c:pt>
                <c:pt idx="3">
                  <c:v>1788</c:v>
                </c:pt>
                <c:pt idx="4">
                  <c:v>1981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53984"/>
        <c:axId val="116576256"/>
        <c:axId val="0"/>
      </c:bar3DChart>
      <c:catAx>
        <c:axId val="11655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76256"/>
        <c:crosses val="autoZero"/>
        <c:auto val="1"/>
        <c:lblAlgn val="ctr"/>
        <c:lblOffset val="100"/>
        <c:noMultiLvlLbl val="0"/>
      </c:catAx>
      <c:valAx>
        <c:axId val="116576256"/>
        <c:scaling>
          <c:orientation val="minMax"/>
        </c:scaling>
        <c:delete val="0"/>
        <c:axPos val="l"/>
        <c:majorGridlines>
          <c:spPr>
            <a:ln>
              <a:solidFill>
                <a:srgbClr val="FF33CC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6553984"/>
        <c:crosses val="autoZero"/>
        <c:crossBetween val="between"/>
      </c:valAx>
      <c:spPr>
        <a:noFill/>
        <a:ln w="24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0.1425</cdr:x>
      <cdr:y>0.15961</cdr:y>
    </cdr:from>
    <cdr:to>
      <cdr:x>0.2285</cdr:x>
      <cdr:y>0.26111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1500" y="792560"/>
          <a:ext cx="688905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00" b="1" i="0" u="none" strike="noStrike" baseline="0" dirty="0" smtClean="0">
              <a:solidFill>
                <a:srgbClr val="FF0000"/>
              </a:solidFill>
              <a:latin typeface="Calibri"/>
            </a:rPr>
            <a:t>1250</a:t>
          </a:r>
          <a:endParaRPr lang="ru-RU" sz="17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0.1425</cdr:x>
      <cdr:y>0.66714</cdr:y>
    </cdr:from>
    <cdr:to>
      <cdr:x>0.2285</cdr:x>
      <cdr:y>0.75415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1500" y="3312839"/>
          <a:ext cx="688905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00" b="1" i="0" u="none" strike="noStrike" baseline="0" dirty="0" smtClean="0">
              <a:solidFill>
                <a:srgbClr val="FF0000"/>
              </a:solidFill>
              <a:latin typeface="Calibri"/>
            </a:rPr>
            <a:t>17</a:t>
          </a:r>
          <a:endParaRPr lang="ru-RU" sz="17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0.1425</cdr:x>
      <cdr:y>0.24652</cdr:y>
    </cdr:from>
    <cdr:to>
      <cdr:x>0.2285</cdr:x>
      <cdr:y>0.31902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1500" y="1224136"/>
          <a:ext cx="688905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00" b="1" i="0" u="none" strike="noStrike" baseline="0" dirty="0" smtClean="0">
              <a:solidFill>
                <a:srgbClr val="FF0000"/>
              </a:solidFill>
              <a:latin typeface="Calibri"/>
            </a:rPr>
            <a:t>1267</a:t>
          </a:r>
          <a:endParaRPr lang="ru-RU" sz="17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EB1DDA-B83F-47A9-B965-460B6D800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3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A2EBFE-00B1-4C7A-B0D8-5A9F97F9D0CB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664D94-5264-4EBB-B2E2-33F742564B9C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B1DDA-B83F-47A9-B965-460B6D8008D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299A-FDCF-4AA4-B78B-8B6394940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A6D4-4C2C-45CB-92FD-98C93D279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C516-A57C-4EF6-85A3-FB54EAEFF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EB0B-BA8A-4A7B-AAA1-55BBE5FF6C0C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8A18-D6E9-484D-A015-BF47E5F6B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DF07-ABCB-4624-A8A7-174C7264F9C7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C408-A0BF-4090-AAE3-CD6D42F65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5741-749E-4984-8A40-7BBBEE92C2F8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2709-5F89-49AE-9F91-E6670100D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338A-92B9-4092-9033-5CD3B651CACD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657-8AEA-4147-AC61-5F9A6A1D3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2E20-81A2-4C48-9D57-B5E8A9A38BF7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A2EF-4633-48E4-BDB2-2D7BC304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8184-1BFF-42E1-931B-DAE4721E3AC8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6244-7957-44A6-8F61-1671BC4B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0DD-ADD3-4307-8D18-9AB197692771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27B1-CF28-44E1-AFBB-8583380A2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FAFA-265B-47B2-85BC-231CC51E3AD5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EFC9-2422-48EE-A672-DA3430E6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A098-289A-4422-A582-9F79C930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0165-529B-4C6E-8D25-4CA33E870CDD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3F80-B174-4F76-8186-4FDB00C54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C64B-8FD9-4860-9A24-E7B444EBD044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C18D-C34B-48C6-91CF-48DAB6DD7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D2E8-9A77-4DF1-8F2C-99CE8C153E9C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2411-AC11-4566-A104-7A3CC2D5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B6803-0A99-47EA-B2C5-98D940249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27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24D2D-2908-4A94-8FEA-0DD92E299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81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7E3D9-AC9B-4157-8F12-84CF594F7A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7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0CBB1-9812-4939-B3D7-670B0F9B9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18269-2BC8-4C5F-91B4-CF33396D1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29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EE298-4C84-4CC8-94D2-9E6DAF1DF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4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7F653-2168-4311-9B7D-E5B9DB95D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492F-9B35-4449-92AA-2B2F7718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AC99-CAB7-4718-A885-CCA1953482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44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0B616-A9D7-4E0B-8289-C570709C8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93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FB3A8-2B89-4794-B615-4A99D6809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65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466E4-5201-4825-9C70-5E2532176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13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D765-0E6E-4384-BE02-2D36EFD1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0A66-E3CB-43BB-BFC0-4D322320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8234-694B-430D-ADB2-4C08DF6C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E8DD-BDC9-4DDA-A236-51E172CC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2B55-D7AC-4808-9822-A5881B611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BED3-11F6-4D43-9569-5A61D367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EF42-2491-4097-8075-95AC5071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E50BA45-74E6-457B-B482-C2D073946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  <p:sldLayoutId id="2147483829" r:id="rId3"/>
    <p:sldLayoutId id="2147483813" r:id="rId4"/>
    <p:sldLayoutId id="2147483814" r:id="rId5"/>
    <p:sldLayoutId id="2147483815" r:id="rId6"/>
    <p:sldLayoutId id="2147483830" r:id="rId7"/>
    <p:sldLayoutId id="2147483831" r:id="rId8"/>
    <p:sldLayoutId id="2147483832" r:id="rId9"/>
    <p:sldLayoutId id="2147483816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CD5B5"/>
            </a:gs>
            <a:gs pos="15849">
              <a:srgbClr val="EAD4C7"/>
            </a:gs>
            <a:gs pos="50000">
              <a:srgbClr val="C2D1ED"/>
            </a:gs>
            <a:gs pos="100000">
              <a:srgbClr val="E1E8F5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6DFD84C-5844-49D9-9D1E-C24F38C757E2}" type="datetimeFigureOut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DE87C5-A498-4776-8719-740AD6B8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34479B-BBE9-462A-AEE4-C13120FA5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к-Хохлова\Desktop\К видеопрезентации\архив лис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komza.khabkrai.ru/photos/2067_x2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4786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3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8EE0"/>
            </a:gs>
            <a:gs pos="100000">
              <a:srgbClr val="99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45224"/>
            <a:ext cx="8229600" cy="12870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Сведения о том, кто занимался архивным делом  на Фурмановской земле с 1926-1949 годы, пока не известны.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4665"/>
            <a:ext cx="8229600" cy="51125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rgbClr val="FF0066"/>
                </a:solidFill>
                <a:latin typeface="Batang" pitchFamily="18" charset="-127"/>
              </a:rPr>
              <a:t>Архивную службу возглавляли: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Потёмина Екатерина Дмитриевна (1950 год)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Лапин Виталий Иванович (1950-1954 годы)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Луговцева Любовь Дмитриевна (1954-1958 годы)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Шипелева Алевтина Федоровна (1958-1993 годы)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Белова Галина Никифоровна (1993-2006 годы)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500" b="1" i="1" dirty="0" smtClean="0">
                <a:solidFill>
                  <a:srgbClr val="3366FF"/>
                </a:solidFill>
                <a:latin typeface="Century" pitchFamily="18" charset="0"/>
              </a:rPr>
              <a:t>Коровкина Зинаида Александровна (2006 -2011)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500" b="1" i="1" dirty="0" smtClean="0">
              <a:solidFill>
                <a:srgbClr val="3366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FFCC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241300" y="1793875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457200" y="1989138"/>
            <a:ext cx="31242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457200" y="2009775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5508625" y="1341438"/>
            <a:ext cx="302418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Шипелева </a:t>
            </a:r>
            <a:endParaRPr lang="ru-RU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  <a:p>
            <a:pPr algn="ctr"/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Алевтина </a:t>
            </a:r>
          </a:p>
          <a:p>
            <a:pPr algn="ctr"/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Федоровна </a:t>
            </a: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5076056" y="4221088"/>
            <a:ext cx="3770870" cy="15534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"Отличник</a:t>
            </a:r>
          </a:p>
          <a:p>
            <a:pPr algn="ctr">
              <a:defRPr/>
            </a:pP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архивного дела</a:t>
            </a:r>
          </a:p>
          <a:p>
            <a:pPr algn="ctr">
              <a:defRPr/>
            </a:pP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СССР".</a:t>
            </a:r>
          </a:p>
        </p:txBody>
      </p:sp>
      <p:pic>
        <p:nvPicPr>
          <p:cNvPr id="10261" name="Picture 21" descr="65A2B1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06413"/>
            <a:ext cx="4103811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767FA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876925"/>
            <a:ext cx="88931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А.Ф. Шипелева готовит ответ на социально-правовой запрос.</a:t>
            </a:r>
          </a:p>
        </p:txBody>
      </p:sp>
      <p:pic>
        <p:nvPicPr>
          <p:cNvPr id="17412" name="Picture 4" descr="892DC4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rgbClr val="99FF99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55713"/>
            <a:ext cx="3394075" cy="56022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  Алевтина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Федоровна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возвращается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с проверки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из сельского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FF0066"/>
                </a:solidFill>
              </a:rPr>
              <a:t>Совета.</a:t>
            </a:r>
          </a:p>
        </p:txBody>
      </p:sp>
      <p:pic>
        <p:nvPicPr>
          <p:cNvPr id="19460" name="Picture 4" descr="52617C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333375"/>
            <a:ext cx="42338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FFFF6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92187"/>
            <a:ext cx="3538736" cy="57466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3366FF"/>
                </a:solidFill>
              </a:rPr>
              <a:t/>
            </a:r>
            <a:br>
              <a:rPr lang="ru-RU" sz="2400" b="1" i="1" dirty="0" smtClean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/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 smtClean="0">
                <a:solidFill>
                  <a:srgbClr val="3366FF"/>
                </a:solidFill>
              </a:rPr>
              <a:t>В </a:t>
            </a:r>
            <a:r>
              <a:rPr lang="ru-RU" sz="2400" b="1" i="1" dirty="0">
                <a:solidFill>
                  <a:srgbClr val="3366FF"/>
                </a:solidFill>
              </a:rPr>
              <a:t>1993 году эстафету архивной службы принимает </a:t>
            </a:r>
            <a:r>
              <a:rPr lang="ru-RU" sz="2400" b="1" i="1" dirty="0">
                <a:solidFill>
                  <a:srgbClr val="FF0066"/>
                </a:solidFill>
                <a:latin typeface="Bookman Old Style" pitchFamily="18" charset="0"/>
              </a:rPr>
              <a:t>Белова Галина Никифоровна.</a:t>
            </a:r>
            <a:r>
              <a:rPr lang="ru-RU" sz="2400" b="1" i="1" dirty="0">
                <a:solidFill>
                  <a:srgbClr val="3366FF"/>
                </a:solidFill>
              </a:rPr>
              <a:t> 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       За 13 лет она смогла не только сохранить то, 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       что было создано предшественницей, но и внесла струю новизны,</a:t>
            </a:r>
            <a:br>
              <a:rPr lang="ru-RU" sz="2400" b="1" i="1" dirty="0">
                <a:solidFill>
                  <a:srgbClr val="3366FF"/>
                </a:solidFill>
              </a:rPr>
            </a:br>
            <a:r>
              <a:rPr lang="ru-RU" sz="2400" b="1" i="1" dirty="0">
                <a:solidFill>
                  <a:srgbClr val="3366FF"/>
                </a:solidFill>
              </a:rPr>
              <a:t>      шагая в ногу со временем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4"/>
            <a:ext cx="4139952" cy="62642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dirty="0" smtClean="0"/>
              <a:t>         </a:t>
            </a:r>
          </a:p>
          <a:p>
            <a:pPr>
              <a:buNone/>
            </a:pPr>
            <a:endParaRPr lang="ru-RU" sz="2000" b="1" i="1" dirty="0" smtClean="0">
              <a:solidFill>
                <a:srgbClr val="3366FF"/>
              </a:solidFill>
            </a:endParaRPr>
          </a:p>
        </p:txBody>
      </p:sp>
      <p:pic>
        <p:nvPicPr>
          <p:cNvPr id="20484" name="Picture 4" descr="A320A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286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66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229600" cy="865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3366FF"/>
                </a:solidFill>
              </a:rPr>
              <a:t>       Г.Н.Белова в своём рабочем кабинете.</a:t>
            </a:r>
          </a:p>
        </p:txBody>
      </p:sp>
      <p:pic>
        <p:nvPicPr>
          <p:cNvPr id="21508" name="Picture 4" descr="C8916A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561262" cy="50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фото 31.05.2013\P108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146" y="2928934"/>
            <a:ext cx="4094416" cy="3184141"/>
          </a:xfrm>
          <a:noFill/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19160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FF0000"/>
                </a:solidFill>
              </a:rPr>
              <a:t>Зинаида Александровна Коровкина</a:t>
            </a:r>
          </a:p>
        </p:txBody>
      </p:sp>
      <p:pic>
        <p:nvPicPr>
          <p:cNvPr id="22532" name="Picture 3" descr="F:\фото 31.05.2013\P1080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6237288"/>
            <a:ext cx="7993062" cy="400110"/>
          </a:xfrm>
          <a:prstGeom prst="rect">
            <a:avLst/>
          </a:prstGeom>
          <a:solidFill>
            <a:srgbClr val="CCFFCC"/>
          </a:solidFill>
          <a:ln w="15875" algn="ctr">
            <a:solidFill>
              <a:srgbClr val="3D955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Фотографии </a:t>
            </a:r>
            <a:r>
              <a:rPr lang="ru-RU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выставки «Люди. События. Факты», март 2011. </a:t>
            </a:r>
          </a:p>
        </p:txBody>
      </p: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428596" y="1285860"/>
            <a:ext cx="83534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/>
              <a:t>  </a:t>
            </a:r>
            <a:r>
              <a:rPr lang="ru-RU" sz="1600" b="1" i="1" dirty="0">
                <a:solidFill>
                  <a:schemeClr val="tx2"/>
                </a:solidFill>
              </a:rPr>
              <a:t>В 2006 г. эстафетную палочку руководителя архивного отдела </a:t>
            </a:r>
          </a:p>
          <a:p>
            <a:r>
              <a:rPr lang="ru-RU" sz="1600" b="1" i="1" dirty="0">
                <a:solidFill>
                  <a:schemeClr val="tx2"/>
                </a:solidFill>
              </a:rPr>
              <a:t>Г. Н. Белова передает З.А. Коровкиной, в которой видит не только большой потенциал руководителя, но и человека, понимающего значимость и проблемы  архивной работы, человека,  который будет идти только вперед, минуя все преграды и трудности, будет работать творчески</a:t>
            </a:r>
            <a:r>
              <a:rPr lang="ru-RU" sz="1600" b="1" i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с </a:t>
            </a:r>
            <a:r>
              <a:rPr lang="ru-RU" sz="1600" b="1" i="1" dirty="0">
                <a:solidFill>
                  <a:schemeClr val="tx2"/>
                </a:solidFill>
              </a:rPr>
              <a:t>душой.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1"/>
      <p:bldP spid="2" grpId="0" animBg="1"/>
      <p:bldP spid="225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44016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За свою работу Зинаида Александровна имеет много грамот и благодарностей,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её </a:t>
            </a:r>
            <a:r>
              <a:rPr lang="ru-RU" sz="1800" b="1" dirty="0">
                <a:solidFill>
                  <a:srgbClr val="FF0000"/>
                </a:solidFill>
              </a:rPr>
              <a:t>работу в архиве трудно переоценить, кроме того она замечательный руководитель и </a:t>
            </a:r>
            <a:r>
              <a:rPr lang="ru-RU" sz="1800" b="1" dirty="0" smtClean="0">
                <a:solidFill>
                  <a:srgbClr val="FF0000"/>
                </a:solidFill>
              </a:rPr>
              <a:t>прекрасный человек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к-Хохлова\Desktop\фото Королева Л.П\2018-02-21\ххх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372" y="1988840"/>
            <a:ext cx="6558003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66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6481762" cy="12827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6600FF"/>
                </a:solidFill>
                <a:latin typeface="Lucida Handwriting" pitchFamily="66" charset="0"/>
              </a:rPr>
              <a:t>Открытие нового помещения архивохранилища.</a:t>
            </a:r>
          </a:p>
        </p:txBody>
      </p:sp>
      <p:pic>
        <p:nvPicPr>
          <p:cNvPr id="23561" name="Picture 9" descr="7D88E99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787" y="2780928"/>
            <a:ext cx="4310828" cy="2753391"/>
          </a:xfrm>
          <a:prstGeom prst="rect">
            <a:avLst/>
          </a:prstGeom>
          <a:noFill/>
          <a:effectLst>
            <a:glow rad="101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6000675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04" y="1484783"/>
            <a:ext cx="4417149" cy="2897407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37" y="4613274"/>
            <a:ext cx="42913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                   2006 год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83073F"/>
                </a:solidFill>
              </a:rPr>
              <a:t>Приём граждан в рабочем кабинете </a:t>
            </a:r>
          </a:p>
        </p:txBody>
      </p:sp>
      <p:sp>
        <p:nvSpPr>
          <p:cNvPr id="8195" name="Объект 4"/>
          <p:cNvSpPr>
            <a:spLocks noGrp="1"/>
          </p:cNvSpPr>
          <p:nvPr>
            <p:ph idx="1"/>
          </p:nvPr>
        </p:nvSpPr>
        <p:spPr>
          <a:xfrm>
            <a:off x="107951" y="1125538"/>
            <a:ext cx="1223689" cy="143222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endParaRPr lang="ru-RU" sz="1800" dirty="0" smtClean="0"/>
          </a:p>
        </p:txBody>
      </p:sp>
      <p:pic>
        <p:nvPicPr>
          <p:cNvPr id="8196" name="Picture 4" descr="D:\Фотографии, картинки, изображения\Архив\P3020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21638"/>
            <a:ext cx="5601816" cy="4201362"/>
          </a:xfrm>
          <a:prstGeom prst="rect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50000">
              <a:srgbClr val="CCCCFF"/>
            </a:gs>
            <a:gs pos="100000">
              <a:srgbClr val="FF99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3598862" cy="62912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10 марта 1720 года</a:t>
            </a:r>
            <a:b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</a:br>
            <a:r>
              <a:rPr lang="ru-RU" sz="2000" b="1" i="1" dirty="0" smtClean="0">
                <a:solidFill>
                  <a:srgbClr val="FF0066"/>
                </a:solidFill>
                <a:latin typeface="Bodoni MT" pitchFamily="18" charset="0"/>
              </a:rPr>
              <a:t>был</a:t>
            </a: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 опубликован подписанный </a:t>
            </a:r>
            <a:b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Петром Великим </a:t>
            </a:r>
            <a:b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 Указ </a:t>
            </a:r>
            <a:b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</a:b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о «Генеральном </a:t>
            </a:r>
            <a:r>
              <a:rPr lang="ru-RU" sz="2000" b="1" i="1" dirty="0" smtClean="0">
                <a:solidFill>
                  <a:srgbClr val="FF0066"/>
                </a:solidFill>
                <a:latin typeface="Bodoni MT" pitchFamily="18" charset="0"/>
              </a:rPr>
              <a:t>регламенте</a:t>
            </a:r>
            <a:r>
              <a:rPr lang="ru-RU" sz="2400" b="1" i="1" dirty="0" smtClean="0">
                <a:solidFill>
                  <a:srgbClr val="FF0066"/>
                </a:solidFill>
                <a:latin typeface="Bodoni MT" pitchFamily="18" charset="0"/>
              </a:rPr>
              <a:t>»  (Уставе),</a:t>
            </a:r>
            <a:r>
              <a:rPr lang="ru-RU" sz="2400" dirty="0" smtClean="0">
                <a:solidFill>
                  <a:srgbClr val="FF0066"/>
                </a:solidFill>
                <a:latin typeface="Bodoni MT" pitchFamily="18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Bodoni MT" pitchFamily="18" charset="0"/>
              </a:rPr>
            </a:br>
            <a:r>
              <a:rPr lang="ru-RU" sz="2000" b="1" i="1" dirty="0" smtClean="0">
                <a:solidFill>
                  <a:srgbClr val="FF0066"/>
                </a:solidFill>
              </a:rPr>
              <a:t>первый общегосударственный</a:t>
            </a:r>
            <a:br>
              <a:rPr lang="ru-RU" sz="2000" b="1" i="1" dirty="0" smtClean="0">
                <a:solidFill>
                  <a:srgbClr val="FF0066"/>
                </a:solidFill>
              </a:rPr>
            </a:br>
            <a:r>
              <a:rPr lang="ru-RU" sz="2000" b="1" i="1" dirty="0" smtClean="0">
                <a:solidFill>
                  <a:srgbClr val="FF0066"/>
                </a:solidFill>
              </a:rPr>
              <a:t>правовой акт, определивший основы организации централизованной системы </a:t>
            </a:r>
            <a:br>
              <a:rPr lang="ru-RU" sz="2000" b="1" i="1" dirty="0" smtClean="0">
                <a:solidFill>
                  <a:srgbClr val="FF0066"/>
                </a:solidFill>
              </a:rPr>
            </a:br>
            <a:r>
              <a:rPr lang="ru-RU" sz="2000" b="1" i="1" dirty="0" smtClean="0">
                <a:solidFill>
                  <a:srgbClr val="FF0066"/>
                </a:solidFill>
              </a:rPr>
              <a:t>архивного дела в стране</a:t>
            </a:r>
            <a:r>
              <a:rPr lang="ru-RU" sz="2000" b="1" i="1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-2052228" y="3348831"/>
            <a:ext cx="2052228" cy="172844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3" name="Picture 5" descr="пет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8913"/>
            <a:ext cx="4100512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8792" cy="11430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7030A0"/>
                </a:solidFill>
              </a:rPr>
              <a:t>Объём и состав документов.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24744"/>
            <a:ext cx="6769447" cy="266429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000" dirty="0" smtClean="0"/>
              <a:t>По состоянию на 01.01.2018 г. в архивном отделе по списку числилось 247 фондов,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000" dirty="0" smtClean="0"/>
              <a:t>6 из которых ранее переданы по акту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000" dirty="0" smtClean="0"/>
              <a:t>в Областной архив (ОГБУ  ИО «ГАИО»),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000" dirty="0" smtClean="0"/>
              <a:t>в наличии 241 фонд, из них: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</a:rPr>
              <a:t>204 фонда по управленческой документации (20289 ед. хр.)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</a:rPr>
              <a:t>27 фондов по личному составу (20281 ед. хр.)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</a:rPr>
              <a:t>10 фондов личного происхождения (622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ед.хр</a:t>
            </a:r>
            <a:r>
              <a:rPr lang="ru-RU" sz="2000" b="1" i="1" dirty="0" smtClean="0">
                <a:solidFill>
                  <a:srgbClr val="FF0000"/>
                </a:solidFill>
              </a:rPr>
              <a:t>.)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Всего: 41192 ед. хр. (+10 фото)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32487"/>
              </p:ext>
            </p:extLst>
          </p:nvPr>
        </p:nvGraphicFramePr>
        <p:xfrm>
          <a:off x="4429125" y="3143250"/>
          <a:ext cx="4575175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Лист" r:id="rId4" imgW="8334360" imgH="4629240" progId="">
                  <p:embed/>
                </p:oleObj>
              </mc:Choice>
              <mc:Fallback>
                <p:oleObj name="Лист" r:id="rId4" imgW="8334360" imgH="4629240" progId="">
                  <p:embed/>
                  <p:pic>
                    <p:nvPicPr>
                      <p:cNvPr id="0" name="Picture 1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143250"/>
                        <a:ext cx="4575175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OleChart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936625"/>
          </a:xfr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1800" b="1" i="1" dirty="0" smtClean="0">
                <a:solidFill>
                  <a:srgbClr val="0000FF"/>
                </a:solidFill>
              </a:rPr>
              <a:t>Документы личного происхождения, находящиеся на хранении в архивном отделе администрации Фурмановского муниципального района: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2"/>
            <a:ext cx="8362950" cy="525693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177800" indent="-177800">
              <a:buFontTx/>
              <a:buAutoNum type="arabicPeriod"/>
              <a:defRPr/>
            </a:pPr>
            <a:r>
              <a:rPr lang="ru-RU" sz="1600" dirty="0" smtClean="0"/>
              <a:t>«</a:t>
            </a:r>
            <a:r>
              <a:rPr lang="ru-RU" sz="1600" b="1" i="1" dirty="0" smtClean="0">
                <a:solidFill>
                  <a:srgbClr val="FF0000"/>
                </a:solidFill>
              </a:rPr>
              <a:t>Зайцев </a:t>
            </a:r>
            <a:r>
              <a:rPr lang="ru-RU" sz="1600" b="1" i="1" dirty="0">
                <a:solidFill>
                  <a:srgbClr val="FF0000"/>
                </a:solidFill>
              </a:rPr>
              <a:t>Александр Григорьевич </a:t>
            </a:r>
            <a:r>
              <a:rPr lang="ru-RU" sz="1600" dirty="0"/>
              <a:t>(1919- 11. 07.2008) – </a:t>
            </a:r>
            <a:r>
              <a:rPr lang="ru-RU" sz="1600" i="1" dirty="0"/>
              <a:t>ветеран Великой Отечественной </a:t>
            </a:r>
            <a:r>
              <a:rPr lang="ru-RU" sz="1600" i="1" dirty="0" smtClean="0"/>
              <a:t>войны</a:t>
            </a:r>
            <a:r>
              <a:rPr lang="ru-RU" sz="1600" dirty="0" smtClean="0"/>
              <a:t>». (Фонд № 201).</a:t>
            </a:r>
          </a:p>
          <a:p>
            <a:pPr marL="177800" indent="-177800">
              <a:buFontTx/>
              <a:buAutoNum type="arabicPeriod"/>
              <a:defRPr/>
            </a:pPr>
            <a:r>
              <a:rPr lang="ru-RU" sz="1600" dirty="0" smtClean="0"/>
              <a:t>«</a:t>
            </a:r>
            <a:r>
              <a:rPr lang="ru-RU" sz="1600" b="1" i="1" dirty="0" smtClean="0">
                <a:solidFill>
                  <a:srgbClr val="FF0000"/>
                </a:solidFill>
              </a:rPr>
              <a:t>Бабиков </a:t>
            </a:r>
            <a:r>
              <a:rPr lang="ru-RU" sz="1600" b="1" i="1" dirty="0">
                <a:solidFill>
                  <a:srgbClr val="FF0000"/>
                </a:solidFill>
              </a:rPr>
              <a:t>Виктор Александрович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(1922 - 1978) – </a:t>
            </a:r>
            <a:r>
              <a:rPr lang="ru-RU" sz="1600" i="1" dirty="0"/>
              <a:t>журналист, краевед, автор книги «Город Фурманов</a:t>
            </a:r>
            <a:r>
              <a:rPr lang="ru-RU" sz="1600" i="1" dirty="0" smtClean="0"/>
              <a:t>». </a:t>
            </a:r>
            <a:r>
              <a:rPr lang="ru-RU" sz="1600" dirty="0" smtClean="0"/>
              <a:t>(Фонд № 216).</a:t>
            </a:r>
          </a:p>
          <a:p>
            <a:pPr marL="177800" indent="-177800">
              <a:buFontTx/>
              <a:buAutoNum type="arabicPeriod"/>
              <a:defRPr/>
            </a:pPr>
            <a:r>
              <a:rPr lang="ru-RU" sz="1600" dirty="0" smtClean="0"/>
              <a:t>«</a:t>
            </a:r>
            <a:r>
              <a:rPr lang="ru-RU" sz="1600" b="1" i="1" dirty="0" smtClean="0">
                <a:solidFill>
                  <a:srgbClr val="FF0000"/>
                </a:solidFill>
              </a:rPr>
              <a:t>Ушков </a:t>
            </a:r>
            <a:r>
              <a:rPr lang="ru-RU" sz="1600" b="1" i="1" dirty="0">
                <a:solidFill>
                  <a:srgbClr val="FF0000"/>
                </a:solidFill>
              </a:rPr>
              <a:t>Юрий Григорьевич </a:t>
            </a:r>
            <a:r>
              <a:rPr lang="ru-RU" sz="1600" dirty="0"/>
              <a:t>(</a:t>
            </a:r>
            <a:r>
              <a:rPr lang="ru-RU" sz="1600" dirty="0" smtClean="0"/>
              <a:t>1923-2009) </a:t>
            </a:r>
            <a:r>
              <a:rPr lang="ru-RU" sz="1600" dirty="0"/>
              <a:t>– </a:t>
            </a:r>
            <a:r>
              <a:rPr lang="ru-RU" sz="1600" i="1" dirty="0" smtClean="0"/>
              <a:t>скульптор»</a:t>
            </a:r>
            <a:r>
              <a:rPr lang="ru-RU" sz="1600" dirty="0" smtClean="0"/>
              <a:t> (Фонд № 217)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4. «</a:t>
            </a:r>
            <a:r>
              <a:rPr lang="ru-RU" sz="1600" b="1" i="1" dirty="0" smtClean="0">
                <a:solidFill>
                  <a:srgbClr val="FF0000"/>
                </a:solidFill>
              </a:rPr>
              <a:t>Морозова </a:t>
            </a:r>
            <a:r>
              <a:rPr lang="ru-RU" sz="1600" b="1" i="1" dirty="0">
                <a:solidFill>
                  <a:srgbClr val="FF0000"/>
                </a:solidFill>
              </a:rPr>
              <a:t>Елена Васильевна </a:t>
            </a:r>
            <a:r>
              <a:rPr lang="ru-RU" sz="1600" dirty="0"/>
              <a:t>(25.09.1927 г. р.) - </a:t>
            </a:r>
            <a:r>
              <a:rPr lang="ru-RU" sz="1600" i="1" dirty="0"/>
              <a:t>ветеран труда, почётный гражданин города Фурманова</a:t>
            </a:r>
            <a:r>
              <a:rPr lang="ru-RU" sz="1600" i="1" dirty="0" smtClean="0"/>
              <a:t>.» </a:t>
            </a:r>
            <a:r>
              <a:rPr lang="ru-RU" sz="1600" dirty="0" smtClean="0"/>
              <a:t>(Фонд № 218)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5. </a:t>
            </a:r>
            <a:r>
              <a:rPr lang="ru-RU" sz="1600" b="1" i="1" dirty="0" smtClean="0">
                <a:solidFill>
                  <a:srgbClr val="FF0000"/>
                </a:solidFill>
              </a:rPr>
              <a:t>Рогозин Пётр Петрович </a:t>
            </a:r>
            <a:r>
              <a:rPr lang="ru-RU" sz="1600" dirty="0" smtClean="0"/>
              <a:t>(1934-1988) -педагог, краевед, художественный руководитель клуба, г. Фурманов Ивановской области  (фонд № 200).</a:t>
            </a:r>
          </a:p>
          <a:p>
            <a:pPr marL="354013" indent="-354013">
              <a:buFontTx/>
              <a:buNone/>
              <a:defRPr/>
            </a:pPr>
            <a:r>
              <a:rPr lang="ru-RU" sz="1600" dirty="0" smtClean="0"/>
              <a:t>6. «</a:t>
            </a:r>
            <a:r>
              <a:rPr lang="ru-RU" sz="1600" b="1" i="1" dirty="0" smtClean="0">
                <a:solidFill>
                  <a:srgbClr val="FF0000"/>
                </a:solidFill>
              </a:rPr>
              <a:t>Голубинский Владимир Семёнович  </a:t>
            </a:r>
            <a:r>
              <a:rPr lang="ru-RU" sz="1600" dirty="0" smtClean="0"/>
              <a:t>(26.01.1942-20.02.2004</a:t>
            </a:r>
            <a:r>
              <a:rPr lang="ru-RU" sz="1600" dirty="0"/>
              <a:t>) – </a:t>
            </a:r>
            <a:r>
              <a:rPr lang="ru-RU" sz="1600" i="1" dirty="0" smtClean="0"/>
              <a:t>краевед»</a:t>
            </a:r>
            <a:r>
              <a:rPr lang="ru-RU" sz="1600" dirty="0" smtClean="0"/>
              <a:t> (Фонд № 219)</a:t>
            </a: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7. «</a:t>
            </a:r>
            <a:r>
              <a:rPr lang="ru-RU" sz="1600" b="1" i="1" dirty="0" smtClean="0">
                <a:solidFill>
                  <a:srgbClr val="FF0000"/>
                </a:solidFill>
              </a:rPr>
              <a:t>Королева Лидия Павловна-</a:t>
            </a:r>
            <a:r>
              <a:rPr lang="ru-RU" sz="1600" dirty="0" smtClean="0"/>
              <a:t> </a:t>
            </a:r>
            <a:r>
              <a:rPr lang="ru-RU" sz="1600" i="1" dirty="0" smtClean="0"/>
              <a:t>краевед.»</a:t>
            </a:r>
            <a:r>
              <a:rPr lang="ru-RU" sz="1600" dirty="0" smtClean="0"/>
              <a:t> (04.01.1950  г.р.)» (Фонд № 220)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8. «</a:t>
            </a:r>
            <a:r>
              <a:rPr lang="ru-RU" sz="1600" b="1" i="1" dirty="0" smtClean="0">
                <a:solidFill>
                  <a:srgbClr val="FF0000"/>
                </a:solidFill>
              </a:rPr>
              <a:t>Устинова </a:t>
            </a:r>
            <a:r>
              <a:rPr lang="ru-RU" sz="1600" b="1" i="1" dirty="0">
                <a:solidFill>
                  <a:srgbClr val="FF0000"/>
                </a:solidFill>
              </a:rPr>
              <a:t>Лидия Александровна </a:t>
            </a:r>
            <a:r>
              <a:rPr lang="ru-RU" sz="1600" dirty="0"/>
              <a:t>(</a:t>
            </a:r>
            <a:r>
              <a:rPr lang="ru-RU" sz="1600" dirty="0" smtClean="0"/>
              <a:t>26.04.1926 г.р.) </a:t>
            </a:r>
            <a:r>
              <a:rPr lang="ru-RU" sz="1600" dirty="0"/>
              <a:t>– «</a:t>
            </a:r>
            <a:r>
              <a:rPr lang="ru-RU" sz="1600" i="1" dirty="0"/>
              <a:t>Отличник народного просвещения РСФСР», «Почётный гражданин г. Фурманова и Фурмановского района</a:t>
            </a:r>
            <a:r>
              <a:rPr lang="ru-RU" sz="1600" i="1" dirty="0" smtClean="0"/>
              <a:t>» (Фонд № 222)</a:t>
            </a:r>
          </a:p>
          <a:p>
            <a:pPr marL="269875" indent="-269875">
              <a:buFontTx/>
              <a:buNone/>
              <a:defRPr/>
            </a:pPr>
            <a:r>
              <a:rPr lang="ru-RU" sz="1600" i="1" dirty="0" smtClean="0"/>
              <a:t>9. </a:t>
            </a:r>
            <a:r>
              <a:rPr lang="ru-RU" sz="1600" i="1" dirty="0"/>
              <a:t>Коллекция документов личного происхождения общественной организации «Орган общественной самодеятельности «Литературная </a:t>
            </a:r>
            <a:r>
              <a:rPr lang="ru-RU" sz="1600" i="1" dirty="0" smtClean="0"/>
              <a:t>провинция» издательства </a:t>
            </a:r>
            <a:r>
              <a:rPr lang="ru-RU" sz="1600" i="1" dirty="0"/>
              <a:t>«</a:t>
            </a:r>
            <a:r>
              <a:rPr lang="ru-RU" sz="1600" i="1" dirty="0" err="1"/>
              <a:t>ОСНа</a:t>
            </a:r>
            <a:r>
              <a:rPr lang="ru-RU" sz="1600" i="1" dirty="0" smtClean="0"/>
              <a:t>»</a:t>
            </a:r>
            <a:r>
              <a:rPr lang="ru-RU" sz="1600" dirty="0" smtClean="0"/>
              <a:t>, </a:t>
            </a:r>
            <a:r>
              <a:rPr lang="ru-RU" sz="1600" b="1" i="1" dirty="0" smtClean="0">
                <a:solidFill>
                  <a:srgbClr val="FF0000"/>
                </a:solidFill>
              </a:rPr>
              <a:t>(«Издательский Дом Николаевых)», </a:t>
            </a:r>
            <a:r>
              <a:rPr lang="ru-RU" sz="1600" i="1" dirty="0" smtClean="0"/>
              <a:t>д</a:t>
            </a:r>
            <a:r>
              <a:rPr lang="ru-RU" sz="1600" i="1" dirty="0"/>
              <a:t>. Акульцево, Фурмановский </a:t>
            </a:r>
            <a:r>
              <a:rPr lang="ru-RU" sz="1600" i="1" dirty="0" smtClean="0"/>
              <a:t>район </a:t>
            </a:r>
            <a:r>
              <a:rPr lang="ru-RU" sz="1600" dirty="0" smtClean="0"/>
              <a:t>(Фонд № 228) 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10. </a:t>
            </a:r>
            <a:r>
              <a:rPr lang="ru-RU" sz="1600" b="1" i="1" dirty="0" smtClean="0">
                <a:solidFill>
                  <a:srgbClr val="FF0000"/>
                </a:solidFill>
              </a:rPr>
              <a:t>Власова Ираида Михайловна </a:t>
            </a:r>
            <a:r>
              <a:rPr lang="ru-RU" sz="1600" dirty="0"/>
              <a:t>(</a:t>
            </a:r>
            <a:r>
              <a:rPr lang="ru-RU" sz="1600" dirty="0" smtClean="0"/>
              <a:t>26.05.1941 г.р.)-</a:t>
            </a:r>
            <a:r>
              <a:rPr lang="ru-RU" sz="1600" i="1" dirty="0" smtClean="0"/>
              <a:t>член Союза журналистов России, лидер профсоюзного движения» </a:t>
            </a:r>
            <a:r>
              <a:rPr lang="ru-RU" sz="1600" dirty="0" smtClean="0"/>
              <a:t>(Фонд № 238)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484746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0000FF"/>
                </a:solidFill>
              </a:rPr>
              <a:t>9 февраля 2018 года в зале заседаний администрации Фурмановского муниципального района состоялась информационная встреча учащихся 8-ых классов МОУ </a:t>
            </a:r>
            <a:r>
              <a:rPr lang="ru-RU" sz="1600" dirty="0" smtClean="0">
                <a:solidFill>
                  <a:srgbClr val="0000FF"/>
                </a:solidFill>
              </a:rPr>
              <a:t>СШ </a:t>
            </a:r>
            <a:r>
              <a:rPr lang="ru-RU" sz="1600" dirty="0">
                <a:solidFill>
                  <a:srgbClr val="0000FF"/>
                </a:solidFill>
              </a:rPr>
              <a:t>№ 10 </a:t>
            </a:r>
            <a:r>
              <a:rPr lang="ru-RU" sz="1600" dirty="0" smtClean="0">
                <a:solidFill>
                  <a:srgbClr val="0000FF"/>
                </a:solidFill>
              </a:rPr>
              <a:t/>
            </a:r>
            <a:br>
              <a:rPr lang="ru-RU" sz="1600" dirty="0" smtClean="0">
                <a:solidFill>
                  <a:srgbClr val="0000FF"/>
                </a:solidFill>
              </a:rPr>
            </a:br>
            <a:r>
              <a:rPr lang="ru-RU" sz="1600" dirty="0" smtClean="0">
                <a:solidFill>
                  <a:srgbClr val="0000FF"/>
                </a:solidFill>
              </a:rPr>
              <a:t>г</a:t>
            </a:r>
            <a:r>
              <a:rPr lang="ru-RU" sz="1600" dirty="0">
                <a:solidFill>
                  <a:srgbClr val="0000FF"/>
                </a:solidFill>
              </a:rPr>
              <a:t>. Фурманова (участников профпроб по профессии «Архивариус»)  </a:t>
            </a:r>
            <a:r>
              <a:rPr lang="ru-RU" sz="1600" dirty="0" smtClean="0">
                <a:solidFill>
                  <a:srgbClr val="0000FF"/>
                </a:solidFill>
              </a:rPr>
              <a:t>с </a:t>
            </a:r>
            <a:r>
              <a:rPr lang="ru-RU" sz="1600" dirty="0">
                <a:solidFill>
                  <a:srgbClr val="0000FF"/>
                </a:solidFill>
              </a:rPr>
              <a:t>замечательным краеведом, Почётным гражданином Фурмановского муниципального района Лидией Павловной </a:t>
            </a:r>
            <a:r>
              <a:rPr lang="ru-RU" sz="1600" dirty="0" smtClean="0">
                <a:solidFill>
                  <a:srgbClr val="0000FF"/>
                </a:solidFill>
              </a:rPr>
              <a:t>Королевой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(в 2005 г. был создан фонд  личного происхождения «Л.П. Королева – Краевед»)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1к-Хохлова\Desktop\фото Л.П. Королева с учен\090220188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97666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78C6DA"/>
            </a:gs>
            <a:gs pos="0">
              <a:srgbClr val="66CCFF"/>
            </a:gs>
            <a:gs pos="17999">
              <a:srgbClr val="99CCFF"/>
            </a:gs>
            <a:gs pos="36000">
              <a:srgbClr val="FF99FF"/>
            </a:gs>
            <a:gs pos="61000">
              <a:srgbClr val="CC99FF"/>
            </a:gs>
            <a:gs pos="82001">
              <a:srgbClr val="99CCFF"/>
            </a:gs>
            <a:gs pos="88000">
              <a:srgbClr val="66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279432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Урок-презентация «Ю.Г. Ушков – скульптор», проведённый совместно с    </a:t>
            </a:r>
            <a:r>
              <a:rPr lang="ru-RU" sz="1400" dirty="0">
                <a:solidFill>
                  <a:srgbClr val="0000FF"/>
                </a:solidFill>
              </a:rPr>
              <a:t>с   Детской  художественной   школой  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>
                <a:solidFill>
                  <a:srgbClr val="0000FF"/>
                </a:solidFill>
              </a:rPr>
              <a:t>(по материалам фонда личного происхождения № 217 «Ушков Юрий Григорьевич-скульптор».) Ребята увлечённо слушали рассказ  работников </a:t>
            </a:r>
            <a:r>
              <a:rPr lang="ru-RU" sz="1400" dirty="0" smtClean="0">
                <a:solidFill>
                  <a:srgbClr val="0000FF"/>
                </a:solidFill>
              </a:rPr>
              <a:t> архива </a:t>
            </a:r>
            <a:r>
              <a:rPr lang="ru-RU" sz="1400" dirty="0">
                <a:solidFill>
                  <a:srgbClr val="0000FF"/>
                </a:solidFill>
              </a:rPr>
              <a:t>о жизни и творчестве этого замечательного 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>
                <a:solidFill>
                  <a:srgbClr val="0000FF"/>
                </a:solidFill>
              </a:rPr>
              <a:t>человека, познакомились с его работами, эскизами, рассказ сопровождался показом слайдов. </a:t>
            </a:r>
          </a:p>
        </p:txBody>
      </p:sp>
      <p:pic>
        <p:nvPicPr>
          <p:cNvPr id="3074" name="Picture 2" descr="C:\Users\1к-Хохлова\Desktop\К видеопрезентации\фото 31.05.2013\P108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2447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к-Хохлова\Desktop\К видеопрезентации\фото 31.05.2013\P1080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6805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429000"/>
            <a:ext cx="33851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  <a:latin typeface="+mj-lt"/>
              </a:rPr>
              <a:t>Затем с большим интересом ребята слушали своего педагога  Шарыкина Н.И., который поделился своими впечатлениями и мыслями о творчестве  скульптора. По окончании урока-презентации была проведена небольшая викторина.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5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08512" cy="15701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Фото с выставки «Люди, события, факты»,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март 2011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к-Хохлова\Desktop\К видеопрезентации\фото 31.05.2013\P108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4176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к-Хохлова\Desktop\К видеопрезентации\фото 31.05.2013\P1080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78C6DA"/>
            </a:gs>
            <a:gs pos="0">
              <a:srgbClr val="66CCFF"/>
            </a:gs>
            <a:gs pos="17999">
              <a:srgbClr val="99CCFF"/>
            </a:gs>
            <a:gs pos="36000">
              <a:srgbClr val="FF99FF"/>
            </a:gs>
            <a:gs pos="61000">
              <a:srgbClr val="CC99FF"/>
            </a:gs>
            <a:gs pos="82001">
              <a:srgbClr val="99CCFF"/>
            </a:gs>
            <a:gs pos="88000">
              <a:srgbClr val="66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248472" cy="129614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Торжественное мероприятие, посвящённое 95-летию образования Государственной архивной службы России. 31.05.2013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172" y="548680"/>
            <a:ext cx="33687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FF"/>
                </a:solidFill>
              </a:rPr>
              <a:t>Следует сказать, что архивный отдел активно ведёт работу с организациями-источниками комплектования: на сегодняшний день 22 организации. Это администрация Фурмановского муниципального района, Совет ФМР, Совет ФГП, Советы и администрации сельских поселений, Фурмановская межрайонная прокуратура, Фурмановский городской суд, ОГКУ «Фурмановское лесничество», ОБУЗ «Фурмановская ЦРБ», Налоговая инспекция, БУ ИО «Редакция газеты «Новая жизнь» и др. Это большая, кропотливая работа: проверка и корректировка описей дел, номенклатур дел, Положений об архиве организации, положений об ЭК, инструкций по делопроизводству, написание заключений к данным документам и направление их на ЭПК Департамента культуры и туризма Ивановской области, паспортизация архивов, приём документов на постоянное хранение, консультации, семинары. </a:t>
            </a:r>
          </a:p>
        </p:txBody>
      </p:sp>
      <p:pic>
        <p:nvPicPr>
          <p:cNvPr id="5" name="Объект 4" descr="C:\555\Безымянный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328591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9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Исполнение запросов в архивохранилище (на 1-ом этаже администрации)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531938"/>
            <a:ext cx="3888431" cy="4943475"/>
          </a:xfr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64496" cy="4896544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rgbClr val="83073F"/>
                </a:solidFill>
              </a:rPr>
              <a:t>Одной из основных задач архива является исполнение социально-правовых и тематических запросов граждан и юридических лиц, данный вид работы занимает большую часть рабочего времени, ввиду того, что увеличилось количество запросов, архивные справки стали более объёмными (увеличилось количество льготных справок, на исполнение которых порой уходит 2 рабочих дня, электронной базы документов в архиве нет, но имеются подборки документов по </a:t>
            </a:r>
            <a:r>
              <a:rPr lang="ru-RU" sz="1800" dirty="0" smtClean="0">
                <a:solidFill>
                  <a:srgbClr val="83073F"/>
                </a:solidFill>
              </a:rPr>
              <a:t>определённым </a:t>
            </a:r>
            <a:r>
              <a:rPr lang="ru-RU" sz="1800" dirty="0">
                <a:solidFill>
                  <a:srgbClr val="83073F"/>
                </a:solidFill>
              </a:rPr>
              <a:t>темам, но этого недостаточно, в основном ведётся полистная проверка информации). </a:t>
            </a:r>
          </a:p>
          <a:p>
            <a:pPr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86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Исполнение социально-правовых запросов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за 2013-2017 </a:t>
            </a:r>
            <a:r>
              <a:rPr lang="ru-RU" sz="2800" i="1" dirty="0" err="1" smtClean="0">
                <a:solidFill>
                  <a:srgbClr val="7030A0"/>
                </a:solidFill>
              </a:rPr>
              <a:t>г.г</a:t>
            </a:r>
            <a:r>
              <a:rPr lang="ru-RU" sz="2800" i="1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45690"/>
              </p:ext>
            </p:extLst>
          </p:nvPr>
        </p:nvGraphicFramePr>
        <p:xfrm>
          <a:off x="755650" y="1484313"/>
          <a:ext cx="8010525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Исполнение тематических запросов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за 2013-2017 </a:t>
            </a:r>
            <a:r>
              <a:rPr lang="ru-RU" sz="2800" i="1" dirty="0" err="1" smtClean="0">
                <a:solidFill>
                  <a:srgbClr val="7030A0"/>
                </a:solidFill>
              </a:rPr>
              <a:t>г.г</a:t>
            </a:r>
            <a:r>
              <a:rPr lang="ru-RU" sz="2800" i="1" dirty="0" smtClean="0"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828525"/>
              </p:ext>
            </p:extLst>
          </p:nvPr>
        </p:nvGraphicFramePr>
        <p:xfrm>
          <a:off x="755650" y="1484313"/>
          <a:ext cx="8010525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161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115212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Общее количество исполненных запросов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за 2013-2017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8567"/>
              </p:ext>
            </p:extLst>
          </p:nvPr>
        </p:nvGraphicFramePr>
        <p:xfrm>
          <a:off x="827584" y="1484784"/>
          <a:ext cx="8010525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212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ru-RU" sz="1600" smtClean="0"/>
              <a:t>         </a:t>
            </a:r>
            <a:r>
              <a:rPr lang="ru-RU" sz="1600" b="1" i="1" smtClean="0">
                <a:solidFill>
                  <a:schemeClr val="accent2"/>
                </a:solidFill>
              </a:rPr>
              <a:t>«Генеральный регламент» предписывал центральным государственным учреждениям передавать документы в архивы, устанавливал обязательный учёт государственных бумаг и вводил государственную должность </a:t>
            </a:r>
            <a:r>
              <a:rPr lang="ru-RU" sz="1600" b="1" i="1" smtClean="0">
                <a:solidFill>
                  <a:srgbClr val="FF0000"/>
                </a:solidFill>
              </a:rPr>
              <a:t>актуариуса</a:t>
            </a:r>
            <a:r>
              <a:rPr lang="ru-RU" sz="1600" b="1" i="1" smtClean="0">
                <a:solidFill>
                  <a:schemeClr val="accent2"/>
                </a:solidFill>
              </a:rPr>
              <a:t>, которому надлежало </a:t>
            </a:r>
            <a:r>
              <a:rPr 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«письма прилежно собирать, оным реестры чинить, листы перемечивать...»</a:t>
            </a:r>
          </a:p>
        </p:txBody>
      </p:sp>
      <p:pic>
        <p:nvPicPr>
          <p:cNvPr id="3076" name="Picture 4" descr="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782921"/>
            <a:ext cx="5943600" cy="4160520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216024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 реализации муниципальной программы «Муниципальная ресурсная сеть как средство профессионального самоопределения», утверждённой постановлением администрации Фурмановского муниципального района от 13.01.2014 № 10,  с 2014 года по инициативе Муниципального учреждения  отдела образования Фурмановского муниципального района, муниципального Центра профориентации  МАОУ ДОД ЦДТ в организациях, на предприятиях города Фурманова, в т.ч. и в архивном отделе администрации Фурмановского муниципального района организованы «профессиональные пробы»  для учащихся  8-10 классов в целях создания условий для самоопределения в выборе профессии. </a:t>
            </a:r>
            <a:b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к-Хохлова\Desktop\профпробы\профпробы фото\300120154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к-Хохлова\Desktop\профпробы\фото школьники\Фото00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4165">
                <a:srgbClr val="78C6DA"/>
              </a:gs>
              <a:gs pos="0">
                <a:srgbClr val="66CCFF"/>
              </a:gs>
              <a:gs pos="17999">
                <a:srgbClr val="99CCFF"/>
              </a:gs>
              <a:gs pos="36000">
                <a:srgbClr val="FF99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66CCFF"/>
              </a:gs>
            </a:gsLst>
            <a:path path="rect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архивном отделе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ребята проходят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профпробы по профессии «Архивариус», где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информационно и на практике знакомятся с  данной профессией, знакомятся с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интересными документами по истории нашего края.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к-Хохлова\Desktop\К видеопрезентации\180320164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88432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к-Хохлова\Desktop\К видеопрезентации\DSCN8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dirty="0" smtClean="0"/>
              <a:t>Знакомство учащихся профпроб с процессом приёма документов на хранение, картонированием.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45" y="1700808"/>
            <a:ext cx="4320480" cy="34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0673" y="5805264"/>
            <a:ext cx="8136903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9" name="Picture 3" descr="C:\Users\1к-Хохлова\Desktop\К видеопрезентации\180320164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53544" cy="34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78C6DA"/>
            </a:gs>
            <a:gs pos="0">
              <a:srgbClr val="66CCFF"/>
            </a:gs>
            <a:gs pos="17999">
              <a:srgbClr val="99CCFF"/>
            </a:gs>
            <a:gs pos="36000">
              <a:srgbClr val="FF99FF"/>
            </a:gs>
            <a:gs pos="61000">
              <a:srgbClr val="CC99FF"/>
            </a:gs>
            <a:gs pos="82001">
              <a:srgbClr val="99CCFF"/>
            </a:gs>
            <a:gs pos="88000">
              <a:srgbClr val="66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960440" cy="172819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Участники профпроб знакомятся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 документами личного происхождения</a:t>
            </a:r>
            <a:r>
              <a:rPr lang="ru-RU" sz="2000" dirty="0" smtClean="0">
                <a:solidFill>
                  <a:srgbClr val="0000FF"/>
                </a:solidFill>
              </a:rPr>
              <a:t>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1к-Хохлова\Desktop\К видеопрезентации\06042015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к-Хохлова\Desktop\К видеопрезентации\201501A0\23012015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92315"/>
            <a:ext cx="4848500" cy="36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к-Хохлова\Desktop\К видеопрезентации\201501A0\160120153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744416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528260" cy="411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248472" cy="100811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</a:t>
            </a:r>
            <a:r>
              <a:rPr lang="ru-RU" sz="1600" dirty="0">
                <a:solidFill>
                  <a:srgbClr val="FF0000"/>
                </a:solidFill>
              </a:rPr>
              <a:t>Листая архивные документы, </a:t>
            </a:r>
            <a:r>
              <a:rPr lang="ru-RU" sz="1600" dirty="0" smtClean="0">
                <a:solidFill>
                  <a:srgbClr val="FF0000"/>
                </a:solidFill>
              </a:rPr>
              <a:t>работники архива листают </a:t>
            </a:r>
            <a:r>
              <a:rPr lang="ru-RU" sz="1600" dirty="0">
                <a:solidFill>
                  <a:srgbClr val="FF0000"/>
                </a:solidFill>
              </a:rPr>
              <a:t>времени страницы, страницы живой истории, с которой они соприкасаются ежедневно, которую бережно хранят. </a:t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661248"/>
            <a:ext cx="892899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FF"/>
                </a:solidFill>
              </a:rPr>
              <a:t>В настоящее время  в архиве работает три сотрудника: </a:t>
            </a:r>
            <a:r>
              <a:rPr lang="ru-RU" sz="1600" dirty="0" smtClean="0">
                <a:solidFill>
                  <a:srgbClr val="0000FF"/>
                </a:solidFill>
              </a:rPr>
              <a:t>Хохлова </a:t>
            </a:r>
            <a:r>
              <a:rPr lang="ru-RU" sz="1600" dirty="0">
                <a:solidFill>
                  <a:srgbClr val="0000FF"/>
                </a:solidFill>
              </a:rPr>
              <a:t>Ольга </a:t>
            </a:r>
            <a:r>
              <a:rPr lang="ru-RU" sz="1600" dirty="0" smtClean="0">
                <a:solidFill>
                  <a:srgbClr val="0000FF"/>
                </a:solidFill>
              </a:rPr>
              <a:t>Васильевна - начальник отдела  - справа (стаж </a:t>
            </a:r>
            <a:r>
              <a:rPr lang="ru-RU" sz="1600" dirty="0">
                <a:solidFill>
                  <a:srgbClr val="0000FF"/>
                </a:solidFill>
              </a:rPr>
              <a:t>работы в архиве 9 лет), </a:t>
            </a:r>
            <a:r>
              <a:rPr lang="ru-RU" sz="1600" dirty="0" smtClean="0">
                <a:solidFill>
                  <a:srgbClr val="0000FF"/>
                </a:solidFill>
              </a:rPr>
              <a:t>Игольницына </a:t>
            </a:r>
            <a:r>
              <a:rPr lang="ru-RU" sz="1600" dirty="0">
                <a:solidFill>
                  <a:srgbClr val="0000FF"/>
                </a:solidFill>
              </a:rPr>
              <a:t>Татьяна </a:t>
            </a:r>
            <a:r>
              <a:rPr lang="ru-RU" sz="1600" dirty="0" smtClean="0">
                <a:solidFill>
                  <a:srgbClr val="0000FF"/>
                </a:solidFill>
              </a:rPr>
              <a:t>Витальевна -ведущий специалист – слева верхний снимок (стаж </a:t>
            </a:r>
            <a:r>
              <a:rPr lang="ru-RU" sz="1600" dirty="0">
                <a:solidFill>
                  <a:srgbClr val="0000FF"/>
                </a:solidFill>
              </a:rPr>
              <a:t>архивной службы 24 года), </a:t>
            </a:r>
            <a:r>
              <a:rPr lang="ru-RU" sz="1600" dirty="0" smtClean="0">
                <a:solidFill>
                  <a:srgbClr val="0000FF"/>
                </a:solidFill>
              </a:rPr>
              <a:t>Бяшина Елена Анатольевна старший - </a:t>
            </a:r>
            <a:r>
              <a:rPr lang="ru-RU" sz="1600" dirty="0">
                <a:solidFill>
                  <a:srgbClr val="0000FF"/>
                </a:solidFill>
              </a:rPr>
              <a:t>специалист архивного отдела </a:t>
            </a:r>
            <a:r>
              <a:rPr lang="ru-RU" sz="1600" dirty="0" smtClean="0">
                <a:solidFill>
                  <a:srgbClr val="0000FF"/>
                </a:solidFill>
              </a:rPr>
              <a:t>– слева нижний снимок (стаж </a:t>
            </a:r>
            <a:r>
              <a:rPr lang="ru-RU" sz="1600" dirty="0">
                <a:solidFill>
                  <a:srgbClr val="0000FF"/>
                </a:solidFill>
              </a:rPr>
              <a:t>архивной работы 1,5 года</a:t>
            </a:r>
            <a:r>
              <a:rPr lang="ru-RU" sz="1600" dirty="0" smtClean="0">
                <a:solidFill>
                  <a:srgbClr val="0000FF"/>
                </a:solidFill>
              </a:rPr>
              <a:t>) </a:t>
            </a:r>
            <a:endParaRPr lang="ru-RU" sz="1600" dirty="0">
              <a:solidFill>
                <a:srgbClr val="0000FF"/>
              </a:solidFill>
            </a:endParaRPr>
          </a:p>
          <a:p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325788" cy="24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817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053136" cy="5256584"/>
          </a:xfrm>
          <a:gradFill>
            <a:gsLst>
              <a:gs pos="0">
                <a:srgbClr val="FF33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smtClean="0">
                <a:solidFill>
                  <a:srgbClr val="0000FF"/>
                </a:solidFill>
              </a:rPr>
              <a:t>Профессия </a:t>
            </a:r>
            <a:r>
              <a:rPr lang="ru-RU" sz="2000" i="1" dirty="0">
                <a:solidFill>
                  <a:srgbClr val="0000FF"/>
                </a:solidFill>
              </a:rPr>
              <a:t>архивиста всегда была и будет нужна обществу и государству. Обеспечивая сохранность документального достояния, его использование в научных и практических целях, работники архивов являются соавторами восстановления истинных фактов, забытых имен и событий. Эти усилия нужны современникам и потомкам для преумножения документальной памяти народа, поддержания связи времен, во имя уважения к прошлому, настоящему и будущему своей малой родины и  России. </a:t>
            </a:r>
            <a:br>
              <a:rPr lang="ru-RU" sz="2000" i="1" dirty="0">
                <a:solidFill>
                  <a:srgbClr val="0000FF"/>
                </a:solidFill>
              </a:rPr>
            </a:br>
            <a:r>
              <a:rPr lang="ru-RU" sz="2000" i="1" dirty="0">
                <a:solidFill>
                  <a:srgbClr val="0000FF"/>
                </a:solidFill>
              </a:rPr>
              <a:t> </a:t>
            </a: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http://rpp.nashaucheba.ru/pars_docs/refs/50/49441/img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6464" cy="3417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4104456" cy="2308324"/>
          </a:xfrm>
          <a:prstGeom prst="rect">
            <a:avLst/>
          </a:prstGeom>
          <a:gradFill>
            <a:gsLst>
              <a:gs pos="0">
                <a:srgbClr val="FF33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 праздником,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дорогие коллеги, со 100-летним юбилеем Государственной архивной службы! 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sz="2400" b="1" i="1" dirty="0">
              <a:solidFill>
                <a:srgbClr val="C00000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181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66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ru-RU" sz="1600" b="1" i="1" dirty="0">
                <a:solidFill>
                  <a:srgbClr val="FF0000"/>
                </a:solidFill>
              </a:rPr>
              <a:t>1 июня 1918 г. вышел декрет СНК РСФСР  «О реорганизации и централизации архивного дела в Российской Советской Федеративной Социалистической республике</a:t>
            </a:r>
            <a:r>
              <a:rPr lang="ru-RU" sz="1600" b="1" i="1" dirty="0" smtClean="0">
                <a:solidFill>
                  <a:srgbClr val="FF0000"/>
                </a:solidFill>
              </a:rPr>
              <a:t>».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164" name="Picture 44" descr="F752F90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66778" cy="48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46" descr="FA6D67C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40768"/>
            <a:ext cx="3816994" cy="48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840760" cy="1668724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FF0066"/>
                </a:solidFill>
              </a:rPr>
              <a:t> </a:t>
            </a:r>
            <a:r>
              <a:rPr lang="ru-RU" sz="1400" dirty="0" smtClean="0">
                <a:solidFill>
                  <a:srgbClr val="FF0066"/>
                </a:solidFill>
              </a:rPr>
              <a:t>       </a:t>
            </a:r>
            <a:r>
              <a:rPr lang="ru-RU" sz="1400" i="1" dirty="0" smtClean="0">
                <a:solidFill>
                  <a:srgbClr val="FF0066"/>
                </a:solidFill>
              </a:rPr>
              <a:t>История </a:t>
            </a:r>
            <a:r>
              <a:rPr lang="ru-RU" sz="1400" i="1" dirty="0">
                <a:solidFill>
                  <a:srgbClr val="FF0066"/>
                </a:solidFill>
              </a:rPr>
              <a:t>не знает границ, не знает времени. Страницы истории малых городов, селений сплетаются в одну летопись нашей необъятной родины. Сохранение документального наследия нашей страны – важная задача </a:t>
            </a:r>
            <a:r>
              <a:rPr lang="ru-RU" sz="1400" i="1" dirty="0" smtClean="0">
                <a:solidFill>
                  <a:srgbClr val="FF0066"/>
                </a:solidFill>
              </a:rPr>
              <a:t>архивистов. На </a:t>
            </a:r>
            <a:r>
              <a:rPr lang="ru-RU" sz="1400" i="1" dirty="0">
                <a:solidFill>
                  <a:srgbClr val="FF0066"/>
                </a:solidFill>
              </a:rPr>
              <a:t>территории Фурмановского муниципального района Ивановской области эта ответственная миссия возложена на архивный отдел, который является структурным подразделением администрации Фурмановского муниципального </a:t>
            </a:r>
            <a:r>
              <a:rPr lang="ru-RU" sz="1400" i="1" dirty="0" smtClean="0">
                <a:solidFill>
                  <a:srgbClr val="FF0066"/>
                </a:solidFill>
              </a:rPr>
              <a:t>района.</a:t>
            </a:r>
            <a:endParaRPr lang="ru-RU" sz="1400" i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59904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12168" cy="20162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Текст 2"/>
          <p:cNvSpPr>
            <a:spLocks noGrp="1"/>
          </p:cNvSpPr>
          <p:nvPr>
            <p:ph type="body" sz="half" idx="1"/>
          </p:nvPr>
        </p:nvSpPr>
        <p:spPr>
          <a:xfrm>
            <a:off x="107950" y="2924175"/>
            <a:ext cx="2160588" cy="32019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Здание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Администрации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Фурмановского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м</a:t>
            </a:r>
            <a:r>
              <a:rPr lang="ru-RU" sz="1800" dirty="0" smtClean="0">
                <a:solidFill>
                  <a:srgbClr val="0000FF"/>
                </a:solidFill>
              </a:rPr>
              <a:t>униципального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района, где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располагается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архивный отдел</a:t>
            </a:r>
          </a:p>
          <a:p>
            <a:pPr>
              <a:buNone/>
            </a:pPr>
            <a:endParaRPr lang="ru-RU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00FF"/>
                </a:solidFill>
              </a:rPr>
              <a:t>	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	</a:t>
            </a:r>
            <a:r>
              <a:rPr lang="ru-RU" sz="2400" dirty="0" smtClean="0">
                <a:solidFill>
                  <a:srgbClr val="0000FF"/>
                </a:solidFill>
              </a:rPr>
              <a:t>Заглянем </a:t>
            </a:r>
            <a:r>
              <a:rPr lang="ru-RU" sz="2400" dirty="0">
                <a:solidFill>
                  <a:srgbClr val="0000FF"/>
                </a:solidFill>
              </a:rPr>
              <a:t>в историю…Первые сведения об архивном деле в нашем районе мы встречаем в документах Ивановского областного государственного архива за 1923 год.  В отчёте Иваново-Вознесенского губернского архивного бюро за период с 1 октября 1923 года по 1 октября 1924 года </a:t>
            </a:r>
            <a:r>
              <a:rPr lang="ru-RU" sz="2400" dirty="0" smtClean="0">
                <a:solidFill>
                  <a:srgbClr val="0000FF"/>
                </a:solidFill>
              </a:rPr>
              <a:t>говорится: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«…в 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отчетном периоде организовано уездное архивохранилище в городе Середе» (ныне г. Фурманов). 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В 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1924 году  на учете 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Иваново-Вознесенского 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губернского архивного бюро в городе Середе -10 фондов. Встречаются и фамилии архивариусов: в 1924 году - Б.И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. Орлов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, 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в 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1925 году  заведующий уездным архивом </a:t>
            </a: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Николай Федорович </a:t>
            </a:r>
            <a: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  <a:t>Иванов.</a:t>
            </a:r>
            <a:br>
              <a:rPr lang="ru-RU" sz="2400" i="1" dirty="0">
                <a:solidFill>
                  <a:srgbClr val="FF0000"/>
                </a:solidFill>
                <a:cs typeface="Arabic Typesetting" pitchFamily="66" charset="-78"/>
              </a:rPr>
            </a:br>
            <a:endParaRPr lang="ru-RU" sz="2400" i="1" dirty="0">
              <a:solidFill>
                <a:srgbClr val="FF0000"/>
              </a:solidFill>
              <a:cs typeface="Arabic Typesetting" pitchFamily="66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5589240"/>
            <a:ext cx="4038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10800000" flipV="1">
            <a:off x="539552" y="332657"/>
            <a:ext cx="3096344" cy="1080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1923-1925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9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1936 год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2890664" cy="3845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692696"/>
            <a:ext cx="3240360" cy="5865515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solidFill>
                  <a:srgbClr val="0000FF"/>
                </a:solidFill>
              </a:rPr>
              <a:t> </a:t>
            </a:r>
            <a:r>
              <a:rPr lang="ru-RU" sz="3400" dirty="0">
                <a:solidFill>
                  <a:srgbClr val="0000FF"/>
                </a:solidFill>
              </a:rPr>
              <a:t>Следующая страничка истории архивного дела в Середском районе относится к 1936 г. В исторической справке архивного фонда «Архивный отдел администрации Фурмановского муниципального района», в воспоминаниях архивных работников мы найдём следующую </a:t>
            </a:r>
            <a:r>
              <a:rPr lang="ru-RU" sz="3400" dirty="0" smtClean="0">
                <a:solidFill>
                  <a:srgbClr val="0000FF"/>
                </a:solidFill>
              </a:rPr>
              <a:t>информацию</a:t>
            </a:r>
            <a:r>
              <a:rPr lang="ru-RU" sz="3400" dirty="0">
                <a:solidFill>
                  <a:srgbClr val="0000FF"/>
                </a:solidFill>
              </a:rPr>
              <a:t>:</a:t>
            </a:r>
            <a:r>
              <a:rPr lang="ru-RU" sz="3400" b="1" dirty="0">
                <a:solidFill>
                  <a:srgbClr val="0000FF"/>
                </a:solidFill>
              </a:rPr>
              <a:t> </a:t>
            </a:r>
            <a:r>
              <a:rPr lang="ru-RU" sz="3400" dirty="0">
                <a:solidFill>
                  <a:srgbClr val="0000FF"/>
                </a:solidFill>
              </a:rPr>
              <a:t>Середской городской районный государственный архив Управления МВД СССР по Ивановской области был организован в 1936 году и находился на 2-ом этаже в помещении отдела внутренних дел (ныне ОМВД России «Фурмановский»), затем в помещении кинотеатра «Дружба» или как ещё говорили, в Народном </a:t>
            </a:r>
            <a:r>
              <a:rPr lang="ru-RU" sz="3400" dirty="0" smtClean="0">
                <a:solidFill>
                  <a:srgbClr val="0000FF"/>
                </a:solidFill>
              </a:rPr>
              <a:t>доме (на фото).</a:t>
            </a:r>
            <a:endParaRPr lang="ru-RU" sz="34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www.furmanov-online.ru/files/_resize/8f/8d/600_400_b150c42835674cd9313b18f3c16d7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9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99"/>
            </a:gs>
            <a:gs pos="50000">
              <a:srgbClr val="CCCCFF"/>
            </a:gs>
            <a:gs pos="100000">
              <a:srgbClr val="FF66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970338" cy="536098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66"/>
                </a:solidFill>
              </a:rPr>
              <a:t>  </a:t>
            </a:r>
            <a:r>
              <a:rPr lang="ru-RU" dirty="0" smtClean="0">
                <a:solidFill>
                  <a:srgbClr val="FF0066"/>
                </a:solidFill>
                <a:latin typeface="Lucida Handwriting" pitchFamily="66" charset="0"/>
              </a:rPr>
              <a:t>8 марта 1965 года</a:t>
            </a:r>
            <a:r>
              <a:rPr lang="ru-RU" sz="2800" dirty="0" smtClean="0"/>
              <a:t> </a:t>
            </a:r>
            <a:r>
              <a:rPr lang="ru-RU" sz="2600" b="1" i="1" dirty="0" smtClean="0">
                <a:solidFill>
                  <a:srgbClr val="C00000"/>
                </a:solidFill>
                <a:latin typeface="+mj-lt"/>
              </a:rPr>
              <a:t>Фурмановский</a:t>
            </a:r>
            <a:r>
              <a:rPr lang="ru-RU" sz="2600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600" b="1" i="1" dirty="0" smtClean="0">
                <a:solidFill>
                  <a:srgbClr val="C00000"/>
                </a:solidFill>
                <a:latin typeface="+mj-lt"/>
              </a:rPr>
              <a:t>городской районный государственный архив (ранее относящийся к исполкому Фурмановского районного Совета депутатов трудящихся)  стал структурным подразделением исполнительного комитета Фурмановского городского Совета депутатов трудящихся</a:t>
            </a:r>
            <a:r>
              <a:rPr lang="ru-RU" sz="2600" b="1" i="1" dirty="0" smtClean="0">
                <a:solidFill>
                  <a:schemeClr val="accent2"/>
                </a:solidFill>
                <a:latin typeface="+mj-lt"/>
              </a:rPr>
              <a:t>.</a:t>
            </a:r>
          </a:p>
        </p:txBody>
      </p:sp>
      <p:pic>
        <p:nvPicPr>
          <p:cNvPr id="7180" name="Picture 12" descr="9507DF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620713"/>
            <a:ext cx="4032250" cy="5505450"/>
          </a:xfr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  <a:gradFill>
            <a:gsLst>
              <a:gs pos="0">
                <a:srgbClr val="FF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соответствии с Основами законодательства Российской Федерации и архивах от 07.07.1993 года № 5541-1 на базе Фурмановского городского государственного архива, Постановлением главы администрации города Фурманова от 25.01.1994 года № 75. был создан архивный отдел администрации. На основании этого постановления, на заведующую архивным отделом, кроме отбора, хранения, учета  документов, было возложено управление архивным делом на территории города Фурманова и Фурмановского района, в связи с образованием Фурмановского муниципального района в 2006 г. архивный отдел стал называться архивный отдел администрации Фурмановского муниципального района.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8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2182</TotalTime>
  <Words>1464</Words>
  <Application>Microsoft Office PowerPoint</Application>
  <PresentationFormat>Экран (4:3)</PresentationFormat>
  <Paragraphs>105</Paragraphs>
  <Slides>35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Волна</vt:lpstr>
      <vt:lpstr>Тема Office</vt:lpstr>
      <vt:lpstr>1_Тема Office</vt:lpstr>
      <vt:lpstr>Лист</vt:lpstr>
      <vt:lpstr>Презентация PowerPoint</vt:lpstr>
      <vt:lpstr>10 марта 1720 года был опубликован подписанный  Петром Великим   Указ  о «Генеральном регламенте»  (Уставе), первый общегосударственный правовой акт, определивший основы организации централизованной системы  архивного дела в стране.</vt:lpstr>
      <vt:lpstr>         «Генеральный регламент» предписывал центральным государственным учреждениям передавать документы в архивы, устанавливал обязательный учёт государственных бумаг и вводил государственную должность актуариуса, которому надлежало «письма прилежно собирать, оным реестры чинить, листы перемечивать...»</vt:lpstr>
      <vt:lpstr>1 июня 1918 г. вышел декрет СНК РСФСР  «О реорганизации и централизации архивного дела в Российской Советской Федеративной Социалистической республике».</vt:lpstr>
      <vt:lpstr>        История не знает границ, не знает времени. Страницы истории малых городов, селений сплетаются в одну летопись нашей необъятной родины. Сохранение документального наследия нашей страны – важная задача архивистов. На территории Фурмановского муниципального района Ивановской области эта ответственная миссия возложена на архивный отдел, который является структурным подразделением администрации Фурмановского муниципального района.</vt:lpstr>
      <vt:lpstr>   Заглянем в историю…Первые сведения об архивном деле в нашем районе мы встречаем в документах Ивановского областного государственного архива за 1923 год.  В отчёте Иваново-Вознесенского губернского архивного бюро за период с 1 октября 1923 года по 1 октября 1924 года говорится:   «…в отчетном периоде организовано уездное архивохранилище в городе Середе» (ныне г. Фурманов). В 1924 году  на учете Иваново-Вознесенского губернского архивного бюро в городе Середе -10 фондов. Встречаются и фамилии архивариусов: в 1924 году - Б.И. Орлов, в 1925 году  заведующий уездным архивом Николай Федорович Иванов. </vt:lpstr>
      <vt:lpstr>1936 год</vt:lpstr>
      <vt:lpstr>Презентация PowerPoint</vt:lpstr>
      <vt:lpstr>В соответствии с Основами законодательства Российской Федерации и архивах от 07.07.1993 года № 5541-1 на базе Фурмановского городского государственного архива, Постановлением главы администрации города Фурманова от 25.01.1994 года № 75. был создан архивный отдел администрации. На основании этого постановления, на заведующую архивным отделом, кроме отбора, хранения, учета  документов, было возложено управление архивным делом на территории города Фурманова и Фурмановского района, в связи с образованием Фурмановского муниципального района в 2006 г. архивный отдел стал называться архивный отдел администрации Фурмановского муниципального района.</vt:lpstr>
      <vt:lpstr>Сведения о том, кто занимался архивным делом  на Фурмановской земле с 1926-1949 годы, пока не известны.</vt:lpstr>
      <vt:lpstr>Презентация PowerPoint</vt:lpstr>
      <vt:lpstr>Презентация PowerPoint</vt:lpstr>
      <vt:lpstr>Презентация PowerPoint</vt:lpstr>
      <vt:lpstr>  В 1993 году эстафету архивной службы принимает Белова Галина Никифоровна.         За 13 лет она смогла не только сохранить то,         что было создано предшественницей, но и внесла струю новизны,       шагая в ногу со временем</vt:lpstr>
      <vt:lpstr>Презентация PowerPoint</vt:lpstr>
      <vt:lpstr>Зинаида Александровна Коровкина</vt:lpstr>
      <vt:lpstr>За свою работу Зинаида Александровна имеет много грамот и благодарностей,  её работу в архиве трудно переоценить, кроме того она замечательный руководитель и прекрасный человек</vt:lpstr>
      <vt:lpstr>Открытие нового помещения архивохранилища.</vt:lpstr>
      <vt:lpstr>Приём граждан в рабочем кабинете </vt:lpstr>
      <vt:lpstr>Объём и состав документов.</vt:lpstr>
      <vt:lpstr>Документы личного происхождения, находящиеся на хранении в архивном отделе администрации Фурмановского муниципального района:</vt:lpstr>
      <vt:lpstr>9 февраля 2018 года в зале заседаний администрации Фурмановского муниципального района состоялась информационная встреча учащихся 8-ых классов МОУ СШ № 10  г. Фурманова (участников профпроб по профессии «Архивариус»)  с замечательным краеведом, Почётным гражданином Фурмановского муниципального района Лидией Павловной Королевой (в 2005 г. был создан фонд  личного происхождения «Л.П. Королева – Краевед»)</vt:lpstr>
      <vt:lpstr>Урок-презентация «Ю.Г. Ушков – скульптор», проведённый совместно с    с   Детской  художественной   школой   (по материалам фонда личного происхождения № 217 «Ушков Юрий Григорьевич-скульптор».) Ребята увлечённо слушали рассказ  работников  архива о жизни и творчестве этого замечательного  человека, познакомились с его работами, эскизами, рассказ сопровождался показом слайдов. </vt:lpstr>
      <vt:lpstr>Фото с выставки «Люди, события, факты»,  март 2011</vt:lpstr>
      <vt:lpstr>Торжественное мероприятие, посвящённое 95-летию образования Государственной архивной службы России. 31.05.2013</vt:lpstr>
      <vt:lpstr>Исполнение запросов в архивохранилище (на 1-ом этаже администрации)</vt:lpstr>
      <vt:lpstr>Исполнение социально-правовых запросов  за 2013-2017 г.г.</vt:lpstr>
      <vt:lpstr>Исполнение тематических запросов  за 2013-2017 г.г.</vt:lpstr>
      <vt:lpstr>Общее количество исполненных запросов  за 2013-2017 гг.</vt:lpstr>
      <vt:lpstr>В рамках реализации муниципальной программы «Муниципальная ресурсная сеть как средство профессионального самоопределения», утверждённой постановлением администрации Фурмановского муниципального района от 13.01.2014 № 10,  с 2014 года по инициативе Муниципального учреждения  отдела образования Фурмановского муниципального района, муниципального Центра профориентации  МАОУ ДОД ЦДТ в организациях, на предприятиях города Фурманова, в т.ч. и в архивном отделе администрации Фурмановского муниципального района организованы «профессиональные пробы»  для учащихся  8-10 классов в целях создания условий для самоопределения в выборе профессии.  </vt:lpstr>
      <vt:lpstr>В архивном отделе ребята проходят профпробы по профессии «Архивариус», где они информационно и на практике знакомятся с  данной профессией, знакомятся с интересными документами по истории нашего края.</vt:lpstr>
      <vt:lpstr>Знакомство учащихся профпроб с процессом приёма документов на хранение, картонированием.</vt:lpstr>
      <vt:lpstr>Участники профпроб знакомятся  с документами личного происхождения. </vt:lpstr>
      <vt:lpstr>  Листая архивные документы, работники архива листают времени страницы, страницы живой истории, с которой они соприкасаются ежедневно, которую бережно хранят.  </vt:lpstr>
      <vt:lpstr>  Профессия архивиста всегда была и будет нужна обществу и государству. Обеспечивая сохранность документального достояния, его использование в научных и практических целях, работники архивов являются соавторами восстановления истинных фактов, забытых имен и событий. Эти усилия нужны современникам и потомкам для преумножения документальной памяти народа, поддержания связи времен, во имя уважения к прошлому, настоящему и будущему своей малой родины и  России.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марта 1720 года Пётр Великий  подписал Указ о «Генеральном регламенте»</dc:title>
  <dc:creator>User</dc:creator>
  <cp:lastModifiedBy>adm</cp:lastModifiedBy>
  <cp:revision>91</cp:revision>
  <dcterms:created xsi:type="dcterms:W3CDTF">2010-03-17T12:13:03Z</dcterms:created>
  <dcterms:modified xsi:type="dcterms:W3CDTF">2018-05-28T07:42:47Z</dcterms:modified>
</cp:coreProperties>
</file>