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7" r:id="rId3"/>
    <p:sldId id="314" r:id="rId4"/>
    <p:sldId id="259" r:id="rId5"/>
    <p:sldId id="328" r:id="rId6"/>
    <p:sldId id="260" r:id="rId7"/>
    <p:sldId id="325" r:id="rId8"/>
    <p:sldId id="285" r:id="rId9"/>
    <p:sldId id="284" r:id="rId10"/>
    <p:sldId id="286" r:id="rId11"/>
    <p:sldId id="312" r:id="rId12"/>
    <p:sldId id="265" r:id="rId13"/>
    <p:sldId id="333" r:id="rId14"/>
    <p:sldId id="291" r:id="rId15"/>
    <p:sldId id="292" r:id="rId16"/>
    <p:sldId id="293" r:id="rId17"/>
    <p:sldId id="294" r:id="rId18"/>
    <p:sldId id="334" r:id="rId19"/>
    <p:sldId id="298" r:id="rId20"/>
    <p:sldId id="316" r:id="rId21"/>
    <p:sldId id="335" r:id="rId22"/>
    <p:sldId id="336" r:id="rId23"/>
    <p:sldId id="337" r:id="rId24"/>
    <p:sldId id="338" r:id="rId25"/>
    <p:sldId id="339" r:id="rId26"/>
    <p:sldId id="340" r:id="rId27"/>
    <p:sldId id="302" r:id="rId28"/>
    <p:sldId id="323" r:id="rId29"/>
    <p:sldId id="341" r:id="rId30"/>
    <p:sldId id="310" r:id="rId31"/>
    <p:sldId id="34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1" autoAdjust="0"/>
  </p:normalViewPr>
  <p:slideViewPr>
    <p:cSldViewPr>
      <p:cViewPr>
        <p:scale>
          <a:sx n="100" d="100"/>
          <a:sy n="100" d="100"/>
        </p:scale>
        <p:origin x="-13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43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62"/>
                </c:manualLayout>
              </c:layout>
              <c:showVal val="1"/>
            </c:dLbl>
            <c:dLbl>
              <c:idx val="2"/>
              <c:layout>
                <c:manualLayout>
                  <c:x val="1.3440357619342286E-2"/>
                  <c:y val="0.27500087489063896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285375.09999999998</c:v>
                </c:pt>
                <c:pt idx="1">
                  <c:v>303174.59999999998</c:v>
                </c:pt>
                <c:pt idx="2">
                  <c:v>-17799.5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6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319"/>
                </c:manualLayout>
              </c:layout>
              <c:showVal val="1"/>
            </c:dLbl>
            <c:dLbl>
              <c:idx val="2"/>
              <c:layout>
                <c:manualLayout>
                  <c:x val="1.6427103756973881E-2"/>
                  <c:y val="-0.101917322834645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16492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295367.40000000002</c:v>
                </c:pt>
                <c:pt idx="1">
                  <c:v>278875.40000000002</c:v>
                </c:pt>
                <c:pt idx="2">
                  <c:v>16492</c:v>
                </c:pt>
              </c:numCache>
            </c:numRef>
          </c:val>
        </c:ser>
        <c:shape val="box"/>
        <c:axId val="110001152"/>
        <c:axId val="155924736"/>
        <c:axId val="0"/>
      </c:bar3DChart>
      <c:catAx>
        <c:axId val="110001152"/>
        <c:scaling>
          <c:orientation val="minMax"/>
        </c:scaling>
        <c:axPos val="b"/>
        <c:tickLblPos val="nextTo"/>
        <c:crossAx val="155924736"/>
        <c:crosses val="autoZero"/>
        <c:auto val="1"/>
        <c:lblAlgn val="ctr"/>
        <c:lblOffset val="100"/>
      </c:catAx>
      <c:valAx>
        <c:axId val="1559247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0001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Утвеждено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122201.7</c:v>
                </c:pt>
                <c:pt idx="1">
                  <c:v>2934</c:v>
                </c:pt>
                <c:pt idx="2">
                  <c:v>22248.5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130306.4</c:v>
                </c:pt>
                <c:pt idx="1">
                  <c:v>2880.1</c:v>
                </c:pt>
                <c:pt idx="2">
                  <c:v>23501.7</c:v>
                </c:pt>
              </c:numCache>
            </c:numRef>
          </c:val>
        </c:ser>
        <c:shape val="cylinder"/>
        <c:axId val="166244736"/>
        <c:axId val="166246272"/>
        <c:axId val="0"/>
      </c:bar3DChart>
      <c:catAx>
        <c:axId val="166244736"/>
        <c:scaling>
          <c:orientation val="minMax"/>
        </c:scaling>
        <c:axPos val="b"/>
        <c:tickLblPos val="nextTo"/>
        <c:crossAx val="166246272"/>
        <c:crosses val="autoZero"/>
        <c:auto val="1"/>
        <c:lblAlgn val="ctr"/>
        <c:lblOffset val="100"/>
      </c:catAx>
      <c:valAx>
        <c:axId val="166246272"/>
        <c:scaling>
          <c:orientation val="minMax"/>
        </c:scaling>
        <c:axPos val="l"/>
        <c:majorGridlines/>
        <c:numFmt formatCode="General" sourceLinked="1"/>
        <c:tickLblPos val="nextTo"/>
        <c:crossAx val="16624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84972458257484"/>
          <c:y val="0.17242735440743023"/>
          <c:w val="0.19505583608989679"/>
          <c:h val="0.12943479093339524"/>
        </c:manualLayout>
      </c:layout>
    </c:legend>
    <c:plotVisOnly val="1"/>
  </c:chart>
  <c:txPr>
    <a:bodyPr/>
    <a:lstStyle/>
    <a:p>
      <a:pPr>
        <a:defRPr sz="100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Утвеждено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Доходы от продажи мат., немат.активов</c:v>
                </c:pt>
                <c:pt idx="3">
                  <c:v>Штрафы, санкции и др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3389.6</c:v>
                </c:pt>
                <c:pt idx="1">
                  <c:v>813.6</c:v>
                </c:pt>
                <c:pt idx="2">
                  <c:v>920</c:v>
                </c:pt>
                <c:pt idx="3">
                  <c:v>223.4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Доходы от продажи мат., немат.активов</c:v>
                </c:pt>
                <c:pt idx="3">
                  <c:v>Штрафы, санкции и др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3136.2</c:v>
                </c:pt>
                <c:pt idx="1">
                  <c:v>1250</c:v>
                </c:pt>
                <c:pt idx="2">
                  <c:v>1500.3</c:v>
                </c:pt>
                <c:pt idx="3">
                  <c:v>221.5</c:v>
                </c:pt>
              </c:numCache>
            </c:numRef>
          </c:val>
        </c:ser>
        <c:shape val="cylinder"/>
        <c:axId val="166568704"/>
        <c:axId val="166570240"/>
        <c:axId val="0"/>
      </c:bar3DChart>
      <c:catAx>
        <c:axId val="16656870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66570240"/>
        <c:crosses val="autoZero"/>
        <c:auto val="1"/>
        <c:lblAlgn val="ctr"/>
        <c:lblOffset val="100"/>
      </c:catAx>
      <c:valAx>
        <c:axId val="166570240"/>
        <c:scaling>
          <c:orientation val="minMax"/>
        </c:scaling>
        <c:axPos val="l"/>
        <c:majorGridlines/>
        <c:numFmt formatCode="General" sourceLinked="1"/>
        <c:tickLblPos val="nextTo"/>
        <c:crossAx val="16656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84972458257539"/>
          <c:y val="0.17242735440743034"/>
          <c:w val="0.19505583608989679"/>
          <c:h val="0.12943479093339524"/>
        </c:manualLayout>
      </c:layout>
    </c:legend>
    <c:plotVisOnly val="1"/>
  </c:chart>
  <c:txPr>
    <a:bodyPr/>
    <a:lstStyle/>
    <a:p>
      <a:pPr>
        <a:defRPr sz="1000" baseline="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FD63-6DB1-4343-AFB0-D265CED66DA4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7F9CE-7DFA-4299-A064-AD2F86AD9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7F9CE-7DFA-4299-A064-AD2F86AD9D8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Фурмановское городское поселение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</a:t>
            </a:r>
            <a:r>
              <a:rPr lang="ru-RU" sz="2400" b="1" dirty="0" smtClean="0"/>
              <a:t>решению </a:t>
            </a:r>
            <a:r>
              <a:rPr lang="ru-RU" sz="2400" b="1" dirty="0" smtClean="0"/>
              <a:t>Совета Фурмановского городского </a:t>
            </a:r>
            <a:r>
              <a:rPr lang="ru-RU" sz="2400" b="1" dirty="0" smtClean="0"/>
              <a:t>поселения от 29.04.2021  17 </a:t>
            </a:r>
            <a:r>
              <a:rPr lang="ru-RU" sz="2400" b="1" dirty="0" smtClean="0"/>
              <a:t>«Об утверждении отчета об исполнении бюджета Фурмановского городского поселения за 2020 год»</a:t>
            </a:r>
            <a:endParaRPr lang="ru-RU" sz="2400" dirty="0"/>
          </a:p>
        </p:txBody>
      </p:sp>
      <p:pic>
        <p:nvPicPr>
          <p:cNvPr id="5" name="Рисунок 4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392488" cy="3133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052736"/>
          <a:ext cx="8662863" cy="2218398"/>
        </p:xfrm>
        <a:graphic>
          <a:graphicData uri="http://schemas.openxmlformats.org/drawingml/2006/table">
            <a:tbl>
              <a:tblPr/>
              <a:tblGrid>
                <a:gridCol w="2183381"/>
                <a:gridCol w="1370960"/>
                <a:gridCol w="2554261"/>
                <a:gridCol w="2554261"/>
              </a:tblGrid>
              <a:tr h="442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Отклонение, %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122201,7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130306,4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39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2934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2880,1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94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имущество,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22248,5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23501,7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-налог на имущество физических лиц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7700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8378,6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108,8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-земельный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14548,5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15123,1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147384,2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156688,2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106,3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339752" y="3140968"/>
          <a:ext cx="44644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784976" cy="2682346"/>
        </p:xfrm>
        <a:graphic>
          <a:graphicData uri="http://schemas.openxmlformats.org/drawingml/2006/table">
            <a:tbl>
              <a:tblPr/>
              <a:tblGrid>
                <a:gridCol w="4752528"/>
                <a:gridCol w="1512168"/>
                <a:gridCol w="1296144"/>
                <a:gridCol w="1224136"/>
              </a:tblGrid>
              <a:tr h="369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Отклонение,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собственности,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3389,6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3136,2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92,5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9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1150,0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823,9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71,6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9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 плата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наем муниципальных жилых помещений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2239,6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2312,3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46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) и компенсации затрат государства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813,6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1250,0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05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920,0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1500,3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05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221,5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23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34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5346,6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6108,0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114,2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691680" y="3473624"/>
          <a:ext cx="482453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Расходы бюджета Фурмановского городского поселения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908720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Куда расходуются средства бюджета?</a:t>
            </a:r>
            <a:endParaRPr lang="ru-RU" sz="7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1" descr="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429000"/>
            <a:ext cx="1769797" cy="1008112"/>
          </a:xfrm>
          <a:prstGeom prst="rect">
            <a:avLst/>
          </a:prstGeom>
          <a:noFill/>
        </p:spPr>
      </p:pic>
      <p:pic>
        <p:nvPicPr>
          <p:cNvPr id="14" name="Рисунок 13" descr="EYhJXM-WkAAZ8GE.jpg lar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268760"/>
            <a:ext cx="1728192" cy="1995972"/>
          </a:xfrm>
          <a:prstGeom prst="rect">
            <a:avLst/>
          </a:prstGeom>
        </p:spPr>
      </p:pic>
      <p:pic>
        <p:nvPicPr>
          <p:cNvPr id="18" name="Рисунок 2" descr="6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268760"/>
            <a:ext cx="2395513" cy="1512168"/>
          </a:xfrm>
          <a:prstGeom prst="rect">
            <a:avLst/>
          </a:prstGeom>
          <a:noFill/>
        </p:spPr>
      </p:pic>
      <p:pic>
        <p:nvPicPr>
          <p:cNvPr id="19" name="Рисунок 6" descr="203739-frederika_1400x10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97152"/>
            <a:ext cx="2107871" cy="1584176"/>
          </a:xfrm>
          <a:prstGeom prst="rect">
            <a:avLst/>
          </a:prstGeom>
          <a:noFill/>
        </p:spPr>
      </p:pic>
      <p:pic>
        <p:nvPicPr>
          <p:cNvPr id="20" name="Рисунок 32" descr="slide23-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5229200"/>
            <a:ext cx="2118053" cy="1152128"/>
          </a:xfrm>
          <a:prstGeom prst="rect">
            <a:avLst/>
          </a:prstGeom>
          <a:noFill/>
        </p:spPr>
      </p:pic>
      <p:pic>
        <p:nvPicPr>
          <p:cNvPr id="21" name="Рисунок 9" descr="2769890274_48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1268759"/>
            <a:ext cx="1944216" cy="1527289"/>
          </a:xfrm>
          <a:prstGeom prst="rect">
            <a:avLst/>
          </a:prstGeom>
          <a:noFill/>
        </p:spPr>
      </p:pic>
      <p:pic>
        <p:nvPicPr>
          <p:cNvPr id="11" name="Рисунок 10" descr="02929459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0192" y="4426686"/>
            <a:ext cx="1944216" cy="1954642"/>
          </a:xfrm>
          <a:prstGeom prst="rect">
            <a:avLst/>
          </a:prstGeom>
        </p:spPr>
      </p:pic>
      <p:sp>
        <p:nvSpPr>
          <p:cNvPr id="17" name="Стрелка вверх 16"/>
          <p:cNvSpPr/>
          <p:nvPr/>
        </p:nvSpPr>
        <p:spPr>
          <a:xfrm>
            <a:off x="3923928" y="2852936"/>
            <a:ext cx="57606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10800000">
            <a:off x="3923928" y="4509120"/>
            <a:ext cx="57606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углом вверх 23"/>
          <p:cNvSpPr/>
          <p:nvPr/>
        </p:nvSpPr>
        <p:spPr>
          <a:xfrm>
            <a:off x="5436096" y="2852936"/>
            <a:ext cx="1872208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углом вверх 24"/>
          <p:cNvSpPr/>
          <p:nvPr/>
        </p:nvSpPr>
        <p:spPr>
          <a:xfrm rot="10800000">
            <a:off x="1475656" y="4077072"/>
            <a:ext cx="1872208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углом вверх 27"/>
          <p:cNvSpPr/>
          <p:nvPr/>
        </p:nvSpPr>
        <p:spPr>
          <a:xfrm rot="10800000">
            <a:off x="5508104" y="3861048"/>
            <a:ext cx="1872208" cy="576064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углом вверх 28"/>
          <p:cNvSpPr/>
          <p:nvPr/>
        </p:nvSpPr>
        <p:spPr>
          <a:xfrm>
            <a:off x="1331640" y="3212976"/>
            <a:ext cx="1872208" cy="576064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1" y="1988840"/>
          <a:ext cx="8208914" cy="33911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83239"/>
                <a:gridCol w="1570401"/>
                <a:gridCol w="1368430"/>
                <a:gridCol w="1486844"/>
              </a:tblGrid>
              <a:tr h="366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Утверждено на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Исполнено за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Отклонение,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ОБЩЕГОСУДАРСТВЕННЫЕ ВОПРОСЫ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34 251,3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33 580,5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1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НАЦИОНАЛЬНАЯ БЕЗОПАСНОСТЬ И ПРАВООХРАНИТЕЛЬНАЯ ДЕЯТЕЛЬНОСТЬ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370,1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НАЦИОНАЛЬНАЯ ЭКОНОМИКА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72 583,8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63 112,3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624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ЖИЛИЩНО-КОММУНАЛЬНОЕ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142 704,1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131 126,1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7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ОБРАЗОВАНИЕ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КУЛЬТУРА, КИНЕМАТОГРАФИЯ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39 411,5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37 815,6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ФИЗИЧЕСКАЯ КУЛЬТУРА И 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13 693,7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12 786,7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81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303 174,7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278 875,4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772816"/>
          <a:ext cx="8352929" cy="208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781"/>
                <a:gridCol w="1939074"/>
                <a:gridCol w="1939074"/>
              </a:tblGrid>
              <a:tr h="261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9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34251,3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33580,5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4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1796,9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1796,9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231,7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32216,3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31780,8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357298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861048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395537" y="4365105"/>
          <a:ext cx="8352926" cy="1872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782"/>
                <a:gridCol w="1939072"/>
                <a:gridCol w="1939072"/>
              </a:tblGrid>
              <a:tr h="409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380,2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370,1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2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1484784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63579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323528" y="2060848"/>
          <a:ext cx="8496943" cy="158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35"/>
                <a:gridCol w="1972504"/>
                <a:gridCol w="1972504"/>
              </a:tblGrid>
              <a:tr h="455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72583,8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63112,3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71945,8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62644,6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3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3789040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51520" y="4365104"/>
          <a:ext cx="8496944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36"/>
                <a:gridCol w="1972504"/>
                <a:gridCol w="1972504"/>
              </a:tblGrid>
              <a:tr h="374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142704,1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131126,1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2315,1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29814,3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27442,9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40574,7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32291,8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1484784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76256" y="141277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1" y="1916832"/>
          <a:ext cx="8496942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36"/>
                <a:gridCol w="1972503"/>
                <a:gridCol w="1972503"/>
              </a:tblGrid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3284984"/>
            <a:ext cx="2951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179512" y="3789040"/>
          <a:ext cx="8568952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510"/>
                <a:gridCol w="1989221"/>
                <a:gridCol w="1989221"/>
              </a:tblGrid>
              <a:tr h="441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39411,5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37815,7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5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30934,3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29363,6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7916,4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6732240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556792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23528" y="2276873"/>
          <a:ext cx="8352928" cy="11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784"/>
                <a:gridCol w="1939072"/>
                <a:gridCol w="1939072"/>
              </a:tblGrid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13693,7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12786,7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13693,7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12786,7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Муниципальные программы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268760"/>
          <a:ext cx="8496947" cy="48965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048"/>
                <a:gridCol w="4968552"/>
                <a:gridCol w="936104"/>
                <a:gridCol w="1152128"/>
                <a:gridCol w="1008115"/>
              </a:tblGrid>
              <a:tr h="391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 МП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Отклонение,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963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культуры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39 411,5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37 815,6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2013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"Забота и поддержка"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25 488,3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25 488,3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программы "Совершенствование местного самоуправления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28 693,9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28 693,9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2013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"Безопасный район"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180,3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503303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"Обеспечение доступным и комфортным жильем населения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2 880,0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684,6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транспортной системы Фурмановского муниципального района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71 855,8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62 598,3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3963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"Благоустройство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27 890,8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19 735,8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физической культуры и спорта на территории Фурмановского муниципального района"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13 843,7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12 870,8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"Управление муниципальным имуществом Фурмановского муниципального района"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1 665,2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1 501,3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592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"Обеспечение безопасности граждан и профилактика правонарушений на территории Фурмановского муниципального района"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169,9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"Формирование современной городской среды на территории Фурмановского городского поселения"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81 760,4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81 457,7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200486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293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271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52736"/>
          <a:ext cx="8712968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512168"/>
                <a:gridCol w="1512168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подпрограммы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6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43031,8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42823,1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42272,0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42063,3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«Деятельность в области демонстрации кинофильмов»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249289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780928"/>
          <a:ext cx="8572560" cy="3805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864096"/>
                <a:gridCol w="864096"/>
                <a:gridCol w="651680"/>
              </a:tblGrid>
              <a:tr h="1996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Ед.измер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431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победителей и призёров смотров, конкурсов, фестивалей, соревнований районного,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областного, всероссийского и международного уровня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победителей и призёров смотров, конкурсов, фестивалей, соревнований районного,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областного, всероссийского и международного уровня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выставок работ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художников в отчетный период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показов отечественных фильмов Российской Федерации от общего количества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посещающих культурные мероприятия, музейные выставки, от общего количества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населения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посещений киносеансов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Охват населения услугами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кинопоказа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общей численности населения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Соотношение средней заработной платы работников муниципальных учреждений культуры Фурмановского городского поселения к средней заработной плате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работников Ивановской области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23755,2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23806,65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посещений организаций культуры по отношению к уровню 2010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102,25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102,25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управлением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19" y="620688"/>
          <a:ext cx="8640961" cy="1668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9"/>
                <a:gridCol w="1473530"/>
                <a:gridCol w="1334782"/>
              </a:tblGrid>
              <a:tr h="474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609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25488,3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25488,3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льготного банного обслуживания»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«Субсидирование для предоставления коммунальных услуг»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24579,1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24579,1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9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«Субсидирование захоронения умерших не имеющих супруга, близких родственников, иных родственников либо законного представителя умершего»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3" y="2708920"/>
          <a:ext cx="8712966" cy="3995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6901"/>
                <a:gridCol w="1016513"/>
                <a:gridCol w="653472"/>
                <a:gridCol w="726080"/>
              </a:tblGrid>
              <a:tr h="2159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156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общих отделений бань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26269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28630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8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ванн в банях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1593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7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 площадь жилищного фонда за отчетный период, в отношении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которой предоставлена субсидия ресурсоснабжающим организациям и исполнителям коммунальных услуг, находящихся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 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36173,9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35989,54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8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7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7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услуг водоотведения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7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специализированных служб по вопросам похоронного дела, которым планируется предоставление субсидии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60811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3861048"/>
          <a:ext cx="8352928" cy="212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226"/>
                <a:gridCol w="1392155"/>
                <a:gridCol w="1322547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0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администрации Фурмановского муниципального района, ее структурных подразделений и органов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148478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Целями реализации муниципальной программы в части бюджета Фурмановского городского поселения является п</a:t>
            </a:r>
            <a:r>
              <a:rPr lang="ru-RU" dirty="0" smtClean="0"/>
              <a:t>овышение эффективности и результатов в сфере социально-экономического развития и эффективной реализации полномочий администрации Фурмановского муниципального района, обеспечение деятельности администрации Фурмановского муниципального района в сфере охраны труда на базе муниципального бюджетного учреждения «Управление административными зданиями и автохозяйством»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628800"/>
          <a:ext cx="8715438" cy="135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«Осуществление мероприятий по обеспечению первичных мер  пожарной безопасности в границах Фурмановского городского поселения»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429000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005064"/>
          <a:ext cx="8568952" cy="144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868"/>
                <a:gridCol w="1697623"/>
                <a:gridCol w="889231"/>
                <a:gridCol w="889230"/>
              </a:tblGrid>
              <a:tr h="3857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385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гибели в них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5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численности населения,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534400" cy="81089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484784"/>
          <a:ext cx="8568952" cy="189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779"/>
                <a:gridCol w="1785198"/>
                <a:gridCol w="1570975"/>
              </a:tblGrid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2880,0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684,6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«Стимулирование развития жилищного строительства»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«Развитие газификации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2730,0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5699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789041"/>
          <a:ext cx="8496943" cy="1950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7097"/>
                <a:gridCol w="1303463"/>
                <a:gridCol w="1274547"/>
                <a:gridCol w="1241836"/>
              </a:tblGrid>
              <a:tr h="3207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654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Разработка (корректировка) проектной документации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природным газом жилищного фонда (домовладения и квартиры)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196752"/>
          <a:ext cx="857142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280"/>
                <a:gridCol w="1785713"/>
                <a:gridCol w="1571427"/>
              </a:tblGrid>
              <a:tr h="55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71855,8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62598,3</a:t>
                      </a:r>
                    </a:p>
                  </a:txBody>
                  <a:tcPr marL="68580" marR="68580" marT="0" marB="0"/>
                </a:tc>
              </a:tr>
              <a:tr h="411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«Ремонт автомобильных дорог»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34484,7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31250,9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37371,1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31347,4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14096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717032"/>
          <a:ext cx="8568952" cy="2748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224136"/>
                <a:gridCol w="1368152"/>
                <a:gridCol w="1224136"/>
              </a:tblGrid>
              <a:tr h="9832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(факт)</a:t>
                      </a:r>
                      <a:endParaRPr lang="ru-RU" sz="1200" dirty="0"/>
                    </a:p>
                  </a:txBody>
                  <a:tcPr/>
                </a:tc>
              </a:tr>
              <a:tr h="600905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Прирост протяженности автомобильных дорог общего пользования местного значения Фурмановского  городского поселения, на которых проведены ремонтные работы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Установка дорожных знаков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шт.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Устройство дорожной разметки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7,589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7,589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Искусственные неровности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шт.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Обслуживание светофорных объектов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836713"/>
          <a:ext cx="8715436" cy="248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4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27890,8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19735,8</a:t>
                      </a: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«Уличное освещение»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13468,2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10500,7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«Капитальный ремонт и ремонт уличного освещения в Фурмановском муниципальном районе»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3819,0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5572,9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«Зелёный и благоустроенный город»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1798,6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50100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861048"/>
          <a:ext cx="8496944" cy="207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1296144"/>
                <a:gridCol w="1152128"/>
                <a:gridCol w="1080120"/>
              </a:tblGrid>
              <a:tr h="4128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 показателя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Единица измерения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 (план)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 (факт)</a:t>
                      </a:r>
                      <a:endParaRPr lang="ru-RU" sz="1000" dirty="0"/>
                    </a:p>
                  </a:txBody>
                  <a:tcPr/>
                </a:tc>
              </a:tr>
              <a:tr h="24773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Протяженность сетей уличного освещения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87,251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773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Ликвидация</a:t>
                      </a:r>
                      <a:r>
                        <a:rPr lang="ru-RU" sz="1000" baseline="0" dirty="0" smtClean="0"/>
                        <a:t> стихийных свалок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м3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6500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7884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773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отремонтированных колодцев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Установка скамеек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Установка детских площадок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Ремонт пешеходных мостов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среди населения Фурмановского городского поселения»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63568"/>
          <a:ext cx="8568951" cy="1961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1356557"/>
                <a:gridCol w="1379746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13843,7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12870,8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«Развитие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молодежной политики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и проведение спортивно-культурных мероприятий, профилактика наркомании»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2563,7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деятельности муниципального казённого учреждения «Отдел спорта Фурмановского муниципального района»»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11103,4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10223,0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2996952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3373817"/>
          <a:ext cx="8640960" cy="314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444"/>
                <a:gridCol w="1214019"/>
                <a:gridCol w="856955"/>
                <a:gridCol w="785542"/>
              </a:tblGrid>
              <a:tr h="4152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(план)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(факт)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258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 Фурмановского муниципального района, систематически занимающихся физической культурой и спортом (% от общей численности населения района)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06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проводимых на территории района соревнований (ед.)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1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граждан, принявших участие в проведенных соревнованиях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1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 в возрасте от 14-35, вовлеченных в молодёжные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57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районных молодёжных</a:t>
                      </a:r>
                      <a:r>
                        <a:rPr lang="ru-RU" sz="1200" baseline="0" dirty="0" smtClean="0"/>
                        <a:t> мероприятий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1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граждан, вовлечённых в общегородские спортивные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6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Число спортивных объектов, находящихся на балансе МКУ «Отдел спорта»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844824"/>
          <a:ext cx="8715438" cy="187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67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96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1665,2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1501,3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муниципального жилищного фонда»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1520,1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93305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293096"/>
          <a:ext cx="8640960" cy="211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9266"/>
                <a:gridCol w="848666"/>
                <a:gridCol w="848666"/>
                <a:gridCol w="694362"/>
              </a:tblGrid>
              <a:tr h="2670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3299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5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 доходов от использования муниципального имущества: плата за наём муниципальных жилых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помещений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2113,9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556792"/>
          <a:ext cx="8352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5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169,9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159,8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«Профилактика правонарушений, терроризма и экстремизма на территории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933056"/>
          <a:ext cx="8424936" cy="244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1195332"/>
                <a:gridCol w="879124"/>
                <a:gridCol w="805864"/>
              </a:tblGrid>
              <a:tr h="7717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(факт)</a:t>
                      </a:r>
                      <a:endParaRPr lang="ru-RU" sz="1200" dirty="0"/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Снижение уровня правонарушений на улицах и в общественных местах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правонарушений,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преступлений,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Выявлено лиц, совершивших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преступления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350100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556792"/>
          <a:ext cx="8352928" cy="194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5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81760,4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81457,7</a:t>
                      </a:r>
                    </a:p>
                  </a:txBody>
                  <a:tcPr marL="68580" marR="68580" marT="0" marB="0"/>
                </a:tc>
              </a:tr>
              <a:tr h="269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общественных территорий»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80731,2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80428,5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 территорий в рамках поддержки местных инициатив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149080"/>
          <a:ext cx="8424936" cy="198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1195332"/>
                <a:gridCol w="879124"/>
                <a:gridCol w="805864"/>
              </a:tblGrid>
              <a:tr h="7717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(факт)</a:t>
                      </a:r>
                      <a:endParaRPr lang="ru-RU" sz="1200" dirty="0"/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благоустроенных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дворовых территорий многоквартирных домов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благоустроенных общественных территорий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благоустроенных территорий в рамках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поддержки местных инициатив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3645024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556792"/>
          <a:ext cx="8461604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440160"/>
                <a:gridCol w="1332812"/>
              </a:tblGrid>
              <a:tr h="79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1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общегородские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4860,6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2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бюджету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района на исполнение полномочий по осуществлению внешнего муниципального финансового контроля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 взыскании денежных средств за счет средств казны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Оплата членских взносов в Ассоциацию «Совет муниципальных образований» Ивановской области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2213,4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22920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за 2020 год не планировались.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534400" cy="75895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Бюджетный процесс в </a:t>
            </a:r>
            <a:r>
              <a:rPr lang="ru-RU" sz="32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Фурмановского городском поселении</a:t>
            </a:r>
            <a:endParaRPr lang="ru-RU" sz="3200" b="1" i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2924944"/>
            <a:ext cx="374441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Бюджетный процесс </a:t>
            </a:r>
            <a:r>
              <a:rPr lang="ru-RU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b="1" dirty="0">
                <a:solidFill>
                  <a:srgbClr val="CC3399"/>
                </a:solidFill>
              </a:rPr>
              <a:t>деятельность органов местного самоуправления и иных участников по составлению, рассмотрению, утверждению и исполнению местного бюджета, а также по контролю за его исполнением. </a:t>
            </a:r>
            <a:endParaRPr lang="ru-RU" sz="1600" b="1" dirty="0" smtClean="0">
              <a:solidFill>
                <a:srgbClr val="CC3399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4869160"/>
            <a:ext cx="2192186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Составление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2946910"/>
            <a:ext cx="2304256" cy="11301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Рассмотрение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3C0DB3"/>
                </a:solidFill>
              </a:rPr>
              <a:t>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1286673"/>
            <a:ext cx="2027506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Утверждение бюджета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7046" y="1313525"/>
            <a:ext cx="1872208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Исполнение бюджета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9254" y="2766891"/>
            <a:ext cx="2225234" cy="12961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Формирование отчета об исполнении бюджета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4735215"/>
            <a:ext cx="2520280" cy="114352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Муниципальный финансовый контроль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1043608" y="4149080"/>
            <a:ext cx="396044" cy="648072"/>
          </a:xfrm>
          <a:prstGeom prst="up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1206512" y="1610709"/>
            <a:ext cx="792088" cy="1116124"/>
          </a:xfrm>
          <a:prstGeom prst="bent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355976" y="1610709"/>
            <a:ext cx="432048" cy="288032"/>
          </a:xfrm>
          <a:prstGeom prst="right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15"/>
          <p:cNvSpPr/>
          <p:nvPr/>
        </p:nvSpPr>
        <p:spPr>
          <a:xfrm rot="5400000">
            <a:off x="7011226" y="1691762"/>
            <a:ext cx="954195" cy="792088"/>
          </a:xfrm>
          <a:prstGeom prst="bent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524329" y="4149080"/>
            <a:ext cx="360040" cy="504056"/>
          </a:xfrm>
          <a:prstGeom prst="down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Содержимое 3" descr="2476af95ca187019ad1c1d6bf32cbe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5373216"/>
            <a:ext cx="2035845" cy="135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196752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Исполнение бюджета – это этап бюджетного процесса, который начинается с момента утверждения решения о бюджете на очередной финансовый год и плановый период и продолжается в течение финансового года  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Исполнение бюджета по доходам – обеспечение полного и своевременного поступления в бюджет налогов, сборов, доходов от использования имущества и других обязательных платежей, в соответствии с утвержденными бюджетными назначениями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Исполнение бюджета по расходам – обеспечение последовательного финансирования мероприятий, предусмотренных решением о бюджете, в пределах утвержденных бюджетных ассигнований с целью исполнения принятых расходных обязательств  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Профицит бюджета – превышение доходов над расходами. При превышении доходов над расходами принимается решение  как их использовать (например, накапливать резервы, остатки, погашать долг)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Дефицит бюджета – превышение расходов над доходами. 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Кредиторская задолженность - суммы денежных средств муниципального образования, подлежащие уплате соответствующим юридическим или физическим лицам.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Дебиторская задолженность - суммы денежных средств (долгов), причитающихся муниципальному образованию, от юридических или физических лиц в итоге хозяйственных взаимоотношений с ними.</a:t>
            </a:r>
            <a:endParaRPr lang="ru-RU" sz="1500" b="1" i="1" dirty="0">
              <a:latin typeface="Times New Roman" pitchFamily="18"/>
              <a:cs typeface="Times New Roman" pitchFamily="1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Бюджетный процесс завершается составлением и утверждением отчета об исполнении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28092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Отчет об исполнении городского бюджета составляет финансовое управление администрации Фурмановского муниципального района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Годовой отчет об исполнении городского бюджета до его рассмотрения Советом Фурмановского городского поселения подлежит внешней проверке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Внешняя проверка годового отчета об исполнении городского бюджета осуществляется Контрольно-счетной комиссией Фурмановского муниципального района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Администрация Фурмановского муниципального района представляет отчет об исполнении городского бюджета для подготовки заключения на него не позднее 1 апреля текущего года. Подготовка заключения на годовой отчет об исполнении местного бюджета проводится в срок, не превышающий один месяц.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Годовой отчет об исполнении городского бюджета представляется в Совет Фурмановского городского поселения не позднее 1 мая текущего года.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По отчету об исполнении городского бюджета  в соответствии с действующим законодательством проводятся публичные слушания.</a:t>
            </a:r>
            <a:endParaRPr lang="ru-RU" b="1" i="1" dirty="0">
              <a:latin typeface="Times New Roman" pitchFamily="18"/>
              <a:cs typeface="Times New Roman" pitchFamily="1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городского поселения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52165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33,273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33,120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32,871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-0,249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-0,402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12492,54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13121,68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13684,04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+562,36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+1191,50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565,594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315,968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892,807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+576,839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+327,213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23917,0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25352,02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25975,9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+623,88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+2058,9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3,94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-1,26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+3,41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3,164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+1,122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+0,158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323528" y="5301208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r>
              <a:rPr lang="ru-RU" dirty="0" smtClean="0"/>
              <a:t>Муниципальный долг Фурмановского городского поселения на начало и конец 2020 года отсутствовал, также не планировалось осуществление расходов по обслуживанию муниципального долга.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298" y="126876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8">
      <a:dk1>
        <a:sysClr val="windowText" lastClr="000000"/>
      </a:dk1>
      <a:lt1>
        <a:sysClr val="window" lastClr="FFFFFF"/>
      </a:lt1>
      <a:dk2>
        <a:srgbClr val="646B86"/>
      </a:dk2>
      <a:lt2>
        <a:srgbClr val="FFF6B5"/>
      </a:lt2>
      <a:accent1>
        <a:srgbClr val="D16349"/>
      </a:accent1>
      <a:accent2>
        <a:srgbClr val="CCB400"/>
      </a:accent2>
      <a:accent3>
        <a:srgbClr val="FFE947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4455</TotalTime>
  <Words>3318</Words>
  <Application>Microsoft Office PowerPoint</Application>
  <PresentationFormat>Экран (4:3)</PresentationFormat>
  <Paragraphs>841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Официальная</vt:lpstr>
      <vt:lpstr>«Бюджет для граждан» к решению Совета Фурмановского городского поселения от 29.04.2021  17 «Об утверждении отчета об исполнении бюджета Фурмановского городского поселения за 2020 год»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Бюджетный процесс в Фурмановского городском поселении</vt:lpstr>
      <vt:lpstr>Основные понятия и термины</vt:lpstr>
      <vt:lpstr>Бюджетный процесс завершается составлением и утверждением отчета об исполнении бюджета</vt:lpstr>
      <vt:lpstr>Сведения о прогнозируемых и фактических значениях социально – экономического развития Фурмановского городского поселения</vt:lpstr>
      <vt:lpstr>Бюджет Фурмановского городского поселения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Слайд 12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Муниципальные программы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«Безопасный район»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среди населения Фурмановского городского поселения»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«Формирование современной городской среды на территории Фурмановского городского поселения»</vt:lpstr>
      <vt:lpstr>Непрограммные направления деятельности</vt:lpstr>
      <vt:lpstr>Спасибо за внимание!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User</cp:lastModifiedBy>
  <cp:revision>601</cp:revision>
  <dcterms:created xsi:type="dcterms:W3CDTF">2016-06-22T11:14:51Z</dcterms:created>
  <dcterms:modified xsi:type="dcterms:W3CDTF">2021-05-11T07:57:49Z</dcterms:modified>
</cp:coreProperties>
</file>