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256" r:id="rId2"/>
    <p:sldId id="257" r:id="rId3"/>
    <p:sldId id="314" r:id="rId4"/>
    <p:sldId id="259" r:id="rId5"/>
    <p:sldId id="328" r:id="rId6"/>
    <p:sldId id="260" r:id="rId7"/>
    <p:sldId id="325" r:id="rId8"/>
    <p:sldId id="285" r:id="rId9"/>
    <p:sldId id="284" r:id="rId10"/>
    <p:sldId id="286" r:id="rId11"/>
    <p:sldId id="312" r:id="rId12"/>
    <p:sldId id="265" r:id="rId13"/>
    <p:sldId id="333" r:id="rId14"/>
    <p:sldId id="291" r:id="rId15"/>
    <p:sldId id="292" r:id="rId16"/>
    <p:sldId id="293" r:id="rId17"/>
    <p:sldId id="294" r:id="rId18"/>
    <p:sldId id="334" r:id="rId19"/>
    <p:sldId id="298" r:id="rId20"/>
    <p:sldId id="316" r:id="rId21"/>
    <p:sldId id="335" r:id="rId22"/>
    <p:sldId id="336" r:id="rId23"/>
    <p:sldId id="337" r:id="rId24"/>
    <p:sldId id="338" r:id="rId25"/>
    <p:sldId id="339" r:id="rId26"/>
    <p:sldId id="340" r:id="rId27"/>
    <p:sldId id="302" r:id="rId28"/>
    <p:sldId id="323" r:id="rId29"/>
    <p:sldId id="341" r:id="rId30"/>
    <p:sldId id="310" r:id="rId31"/>
    <p:sldId id="34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571" autoAdjust="0"/>
  </p:normalViewPr>
  <p:slideViewPr>
    <p:cSldViewPr>
      <p:cViewPr>
        <p:scale>
          <a:sx n="100" d="100"/>
          <a:sy n="100" d="100"/>
        </p:scale>
        <p:origin x="-1308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план</c:v>
                </c:pt>
              </c:strCache>
            </c:strRef>
          </c:tx>
          <c:dLbls>
            <c:dLbl>
              <c:idx val="0"/>
              <c:layout>
                <c:manualLayout>
                  <c:x val="-2.9867461376316211E-3"/>
                  <c:y val="0.34722222222222415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9444444444444651"/>
                </c:manualLayout>
              </c:layout>
              <c:showVal val="1"/>
            </c:dLbl>
            <c:dLbl>
              <c:idx val="2"/>
              <c:layout>
                <c:manualLayout>
                  <c:x val="1.3440357619342272E-2"/>
                  <c:y val="0.27500087489063885"/>
                </c:manualLayout>
              </c:layout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285375.09999999998</c:v>
                </c:pt>
                <c:pt idx="1">
                  <c:v>303174.59999999998</c:v>
                </c:pt>
                <c:pt idx="2">
                  <c:v>-17799.5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отчет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.30277777777778048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0.28888888888889297"/>
                </c:manualLayout>
              </c:layout>
              <c:showVal val="1"/>
            </c:dLbl>
            <c:dLbl>
              <c:idx val="2"/>
              <c:layout>
                <c:manualLayout>
                  <c:x val="1.6427103756973881E-2"/>
                  <c:y val="-0.1019173228346455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16492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 formatCode="0.0">
                  <c:v>295367.40000000002</c:v>
                </c:pt>
                <c:pt idx="1">
                  <c:v>278875.40000000002</c:v>
                </c:pt>
                <c:pt idx="2">
                  <c:v>16492</c:v>
                </c:pt>
              </c:numCache>
            </c:numRef>
          </c:val>
        </c:ser>
        <c:shape val="box"/>
        <c:axId val="162826112"/>
        <c:axId val="111884928"/>
        <c:axId val="0"/>
      </c:bar3DChart>
      <c:catAx>
        <c:axId val="162826112"/>
        <c:scaling>
          <c:orientation val="minMax"/>
        </c:scaling>
        <c:axPos val="b"/>
        <c:tickLblPos val="nextTo"/>
        <c:crossAx val="111884928"/>
        <c:crosses val="autoZero"/>
        <c:auto val="1"/>
        <c:lblAlgn val="ctr"/>
        <c:lblOffset val="100"/>
      </c:catAx>
      <c:valAx>
        <c:axId val="111884928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62826112"/>
        <c:crosses val="autoZero"/>
        <c:crossBetween val="between"/>
      </c:val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Утвеждено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122201.7</c:v>
                </c:pt>
                <c:pt idx="1">
                  <c:v>2934</c:v>
                </c:pt>
                <c:pt idx="2">
                  <c:v>22248.5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НДФЛ</c:v>
                </c:pt>
                <c:pt idx="1">
                  <c:v>Акцизы</c:v>
                </c:pt>
                <c:pt idx="2">
                  <c:v>Налог на имущество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130306.4</c:v>
                </c:pt>
                <c:pt idx="1">
                  <c:v>2880.1</c:v>
                </c:pt>
                <c:pt idx="2">
                  <c:v>23501.7</c:v>
                </c:pt>
              </c:numCache>
            </c:numRef>
          </c:val>
        </c:ser>
        <c:shape val="cylinder"/>
        <c:axId val="160817920"/>
        <c:axId val="162699136"/>
        <c:axId val="0"/>
      </c:bar3DChart>
      <c:catAx>
        <c:axId val="160817920"/>
        <c:scaling>
          <c:orientation val="minMax"/>
        </c:scaling>
        <c:axPos val="b"/>
        <c:tickLblPos val="nextTo"/>
        <c:crossAx val="162699136"/>
        <c:crosses val="autoZero"/>
        <c:auto val="1"/>
        <c:lblAlgn val="ctr"/>
        <c:lblOffset val="100"/>
      </c:catAx>
      <c:valAx>
        <c:axId val="162699136"/>
        <c:scaling>
          <c:orientation val="minMax"/>
        </c:scaling>
        <c:axPos val="l"/>
        <c:majorGridlines/>
        <c:numFmt formatCode="General" sourceLinked="1"/>
        <c:tickLblPos val="nextTo"/>
        <c:crossAx val="16081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84972458257417"/>
          <c:y val="0.17242735440743009"/>
          <c:w val="0.19505583608989679"/>
          <c:h val="0.12943479093339522"/>
        </c:manualLayout>
      </c:layout>
    </c:legend>
    <c:plotVisOnly val="1"/>
  </c:chart>
  <c:txPr>
    <a:bodyPr/>
    <a:lstStyle/>
    <a:p>
      <a:pPr>
        <a:defRPr sz="1000" baseline="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Утвеждено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платных услуг</c:v>
                </c:pt>
                <c:pt idx="2">
                  <c:v>Доходы от продажи мат., немат.активов</c:v>
                </c:pt>
                <c:pt idx="3">
                  <c:v>Штрафы, санкции и др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3389.6</c:v>
                </c:pt>
                <c:pt idx="1">
                  <c:v>813.6</c:v>
                </c:pt>
                <c:pt idx="2">
                  <c:v>920</c:v>
                </c:pt>
                <c:pt idx="3">
                  <c:v>223.4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Доходы от использования имущества</c:v>
                </c:pt>
                <c:pt idx="1">
                  <c:v>Доходы от платных услуг</c:v>
                </c:pt>
                <c:pt idx="2">
                  <c:v>Доходы от продажи мат., немат.активов</c:v>
                </c:pt>
                <c:pt idx="3">
                  <c:v>Штрафы, санкции и др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3136.2</c:v>
                </c:pt>
                <c:pt idx="1">
                  <c:v>1250</c:v>
                </c:pt>
                <c:pt idx="2">
                  <c:v>1500.3</c:v>
                </c:pt>
                <c:pt idx="3">
                  <c:v>221.5</c:v>
                </c:pt>
              </c:numCache>
            </c:numRef>
          </c:val>
        </c:ser>
        <c:shape val="cylinder"/>
        <c:axId val="170248064"/>
        <c:axId val="170249600"/>
        <c:axId val="0"/>
      </c:bar3DChart>
      <c:catAx>
        <c:axId val="17024806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170249600"/>
        <c:crosses val="autoZero"/>
        <c:auto val="1"/>
        <c:lblAlgn val="ctr"/>
        <c:lblOffset val="100"/>
      </c:catAx>
      <c:valAx>
        <c:axId val="170249600"/>
        <c:scaling>
          <c:orientation val="minMax"/>
        </c:scaling>
        <c:axPos val="l"/>
        <c:majorGridlines/>
        <c:numFmt formatCode="General" sourceLinked="1"/>
        <c:tickLblPos val="nextTo"/>
        <c:crossAx val="170248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84972458257484"/>
          <c:y val="0.17242735440743023"/>
          <c:w val="0.19505583608989679"/>
          <c:h val="0.12943479093339524"/>
        </c:manualLayout>
      </c:layout>
    </c:legend>
    <c:plotVisOnly val="1"/>
  </c:chart>
  <c:txPr>
    <a:bodyPr/>
    <a:lstStyle/>
    <a:p>
      <a:pPr>
        <a:defRPr sz="1000" baseline="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BFD63-6DB1-4343-AFB0-D265CED66DA4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7F9CE-7DFA-4299-A064-AD2F86AD9D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57F9CE-7DFA-4299-A064-AD2F86AD9D8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EB7181-C172-4C75-9750-C8C75FDAD87B}" type="datetimeFigureOut">
              <a:rPr lang="ru-RU" smtClean="0"/>
              <a:pPr/>
              <a:t>30.03.2021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6134A43-A6C3-48B2-AA3E-8D54BD05B3F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ofurmanov@mail.r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Фурмановское городское поселение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«Бюджет для граждан» к проекту решения Совета Фурмановского городского поселения «Об утверждении отчета об исполнении бюджета Фурмановского городского поселения за 2020 год»</a:t>
            </a:r>
            <a:endParaRPr lang="ru-RU" sz="2400" dirty="0"/>
          </a:p>
        </p:txBody>
      </p:sp>
      <p:pic>
        <p:nvPicPr>
          <p:cNvPr id="5" name="Рисунок 4" descr="68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212976"/>
            <a:ext cx="4392488" cy="31330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1052736"/>
          <a:ext cx="8662863" cy="2218398"/>
        </p:xfrm>
        <a:graphic>
          <a:graphicData uri="http://schemas.openxmlformats.org/drawingml/2006/table">
            <a:tbl>
              <a:tblPr/>
              <a:tblGrid>
                <a:gridCol w="2183381"/>
                <a:gridCol w="1370960"/>
                <a:gridCol w="2554261"/>
                <a:gridCol w="2554261"/>
              </a:tblGrid>
              <a:tr h="4420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 на 2020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2020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Отклонение, %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доходы физических  лиц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122201,7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130306,4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3339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уплаты акцизов на нефтепродукты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2934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2880,1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98,2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9403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Налоги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имущество, 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22248,5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23501,7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105,6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-налог на имущество физических лиц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7700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8378,6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108,8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-земельный налог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14548,5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15123,1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103,9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654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r>
                        <a:rPr lang="ru-RU" sz="1100" b="1" i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алоговые доходы 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147384,2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156688,2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106,3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339752" y="3140968"/>
          <a:ext cx="446449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Сведения о фактических поступлениях доходов по видам доходов в сравнении с утвержденными значениями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1052736"/>
          <a:ext cx="8784976" cy="2682346"/>
        </p:xfrm>
        <a:graphic>
          <a:graphicData uri="http://schemas.openxmlformats.org/drawingml/2006/table">
            <a:tbl>
              <a:tblPr/>
              <a:tblGrid>
                <a:gridCol w="4752528"/>
                <a:gridCol w="1512168"/>
                <a:gridCol w="1296144"/>
                <a:gridCol w="1224136"/>
              </a:tblGrid>
              <a:tr h="369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неналоговых  доходов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Утверждено на 2020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Исполнено за 2020 год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(тыс.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Отклонение, 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9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от использования имущества, находящегося в государственной и муниципальной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собственности,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3389,6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3136,2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92,5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9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доходы, получаемые в виде арендной платы за земельные участки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1150,0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823,9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71,6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9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- плата </a:t>
                      </a:r>
                      <a:r>
                        <a:rPr lang="ru-RU" sz="1100" i="1" dirty="0">
                          <a:latin typeface="Times New Roman"/>
                          <a:ea typeface="Times New Roman"/>
                          <a:cs typeface="Times New Roman"/>
                        </a:rPr>
                        <a:t>за </a:t>
                      </a: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наем муниципальных жилых помещений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2239,6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2312,3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103,2</a:t>
                      </a:r>
                      <a:endParaRPr lang="ru-RU" sz="1100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46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оказания платных услуг (работ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) и компенсации затрат государства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813,6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1250,0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153,6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053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Доходы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от продажи материальных и нематериальных активов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920,0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1500,3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163,1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053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Штрафы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, санкции, возмещение ущерба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223,4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221,5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99,1</a:t>
                      </a: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1230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1342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 неналоговые доходы:</a:t>
                      </a:r>
                      <a:endParaRPr lang="ru-RU" sz="11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5346,6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6108,0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1" dirty="0" smtClean="0">
                          <a:latin typeface="Times New Roman"/>
                          <a:ea typeface="Times New Roman"/>
                          <a:cs typeface="Times New Roman"/>
                        </a:rPr>
                        <a:t>114,2</a:t>
                      </a:r>
                      <a:endParaRPr lang="ru-RU" sz="1200" b="1" i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1691680" y="3473624"/>
          <a:ext cx="4824536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8864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Расходы бюджета Фурмановского городского поселения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908720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Куда расходуются средства бюджета?</a:t>
            </a:r>
            <a:endParaRPr lang="ru-RU" sz="7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1" descr="98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429000"/>
            <a:ext cx="1769797" cy="1008112"/>
          </a:xfrm>
          <a:prstGeom prst="rect">
            <a:avLst/>
          </a:prstGeom>
          <a:noFill/>
        </p:spPr>
      </p:pic>
      <p:pic>
        <p:nvPicPr>
          <p:cNvPr id="14" name="Рисунок 13" descr="EYhJXM-WkAAZ8GE.jpg large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268760"/>
            <a:ext cx="1728192" cy="1995972"/>
          </a:xfrm>
          <a:prstGeom prst="rect">
            <a:avLst/>
          </a:prstGeom>
        </p:spPr>
      </p:pic>
      <p:pic>
        <p:nvPicPr>
          <p:cNvPr id="18" name="Рисунок 2" descr="68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268760"/>
            <a:ext cx="2395513" cy="1512168"/>
          </a:xfrm>
          <a:prstGeom prst="rect">
            <a:avLst/>
          </a:prstGeom>
          <a:noFill/>
        </p:spPr>
      </p:pic>
      <p:pic>
        <p:nvPicPr>
          <p:cNvPr id="19" name="Рисунок 6" descr="203739-frederika_1400x105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797152"/>
            <a:ext cx="2107871" cy="1584176"/>
          </a:xfrm>
          <a:prstGeom prst="rect">
            <a:avLst/>
          </a:prstGeom>
          <a:noFill/>
        </p:spPr>
      </p:pic>
      <p:pic>
        <p:nvPicPr>
          <p:cNvPr id="20" name="Рисунок 32" descr="slide23-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5229200"/>
            <a:ext cx="2118053" cy="1152128"/>
          </a:xfrm>
          <a:prstGeom prst="rect">
            <a:avLst/>
          </a:prstGeom>
          <a:noFill/>
        </p:spPr>
      </p:pic>
      <p:pic>
        <p:nvPicPr>
          <p:cNvPr id="21" name="Рисунок 9" descr="2769890274_48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75856" y="1268759"/>
            <a:ext cx="1944216" cy="1527289"/>
          </a:xfrm>
          <a:prstGeom prst="rect">
            <a:avLst/>
          </a:prstGeom>
          <a:noFill/>
        </p:spPr>
      </p:pic>
      <p:pic>
        <p:nvPicPr>
          <p:cNvPr id="11" name="Рисунок 10" descr="02929459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00192" y="4426686"/>
            <a:ext cx="1944216" cy="1954642"/>
          </a:xfrm>
          <a:prstGeom prst="rect">
            <a:avLst/>
          </a:prstGeom>
        </p:spPr>
      </p:pic>
      <p:sp>
        <p:nvSpPr>
          <p:cNvPr id="17" name="Стрелка вверх 16"/>
          <p:cNvSpPr/>
          <p:nvPr/>
        </p:nvSpPr>
        <p:spPr>
          <a:xfrm>
            <a:off x="3923928" y="2852936"/>
            <a:ext cx="57606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верх 21"/>
          <p:cNvSpPr/>
          <p:nvPr/>
        </p:nvSpPr>
        <p:spPr>
          <a:xfrm rot="10800000">
            <a:off x="3923928" y="4509120"/>
            <a:ext cx="576064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углом вверх 23"/>
          <p:cNvSpPr/>
          <p:nvPr/>
        </p:nvSpPr>
        <p:spPr>
          <a:xfrm>
            <a:off x="5436096" y="2852936"/>
            <a:ext cx="1872208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углом вверх 24"/>
          <p:cNvSpPr/>
          <p:nvPr/>
        </p:nvSpPr>
        <p:spPr>
          <a:xfrm rot="10800000">
            <a:off x="1475656" y="4077072"/>
            <a:ext cx="1872208" cy="57606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углом вверх 27"/>
          <p:cNvSpPr/>
          <p:nvPr/>
        </p:nvSpPr>
        <p:spPr>
          <a:xfrm rot="10800000">
            <a:off x="5508104" y="3861048"/>
            <a:ext cx="1872208" cy="576064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углом вверх 28"/>
          <p:cNvSpPr/>
          <p:nvPr/>
        </p:nvSpPr>
        <p:spPr>
          <a:xfrm>
            <a:off x="1331640" y="3212976"/>
            <a:ext cx="1872208" cy="576064"/>
          </a:xfrm>
          <a:prstGeom prst="bentUp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6858016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39551" y="1988840"/>
          <a:ext cx="8208914" cy="3391131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783239"/>
                <a:gridCol w="1570401"/>
                <a:gridCol w="1368430"/>
                <a:gridCol w="1486844"/>
              </a:tblGrid>
              <a:tr h="3667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</a:rPr>
                        <a:t>Утверждено на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</a:rPr>
                        <a:t>Исполнено за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Отклонение,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330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ОБЩЕГОСУДАРСТВЕННЫЕ ВОПРОСЫ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34 251,3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33 580,5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98,0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1987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НАЦИОНАЛЬНАЯ БЕЗОПАСНОСТЬ И ПРАВООХРАНИТЕЛЬНАЯ ДЕЯТЕЛЬНОСТЬ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380,2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370,1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97,3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0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НАЦИОНАЛЬНАЯ ЭКОНОМИКА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72 583,8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63 112,3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56240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ЖИЛИЩНО-КОММУНАЛЬНОЕ ХОЗЯЙСТВО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latin typeface="Times New Roman" pitchFamily="18" charset="0"/>
                          <a:cs typeface="Times New Roman" pitchFamily="18" charset="0"/>
                        </a:rPr>
                        <a:t>142 704,1</a:t>
                      </a:r>
                      <a:endParaRPr lang="ru-RU" sz="10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131 126,1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91,9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7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ОБРАЗОВАНИЕ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84,1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56,0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0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КУЛЬТУРА, КИНЕМАТОГРАФИЯ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39 411,5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37 815,6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33082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ФИЗИЧЕСКАЯ КУЛЬТУРА И СПОРТ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13 693,7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12 786,7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  <a:tr h="28120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303 174,7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278 875,4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772816"/>
          <a:ext cx="8352929" cy="2088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781"/>
                <a:gridCol w="1939074"/>
                <a:gridCol w="1939074"/>
              </a:tblGrid>
              <a:tr h="261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4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9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34251,3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33580,5</a:t>
                      </a:r>
                      <a:endParaRPr lang="ru-RU" sz="9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Судебная система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5,4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9148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1796,9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1796,9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231,7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10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32216,3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31780,8</a:t>
                      </a:r>
                      <a:endParaRPr lang="ru-RU" sz="9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1357298"/>
            <a:ext cx="4168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Общегосударственные вопросы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6858016" y="135729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861048"/>
            <a:ext cx="8451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безопасность и правоохранительная деятельность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Содержимое 3"/>
          <p:cNvGraphicFramePr>
            <a:graphicFrameLocks/>
          </p:cNvGraphicFramePr>
          <p:nvPr/>
        </p:nvGraphicFramePr>
        <p:xfrm>
          <a:off x="395537" y="4365105"/>
          <a:ext cx="8352926" cy="1872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782"/>
                <a:gridCol w="1939072"/>
                <a:gridCol w="1939072"/>
              </a:tblGrid>
              <a:tr h="409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9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380,2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370,1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445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199,9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2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1484784"/>
            <a:ext cx="3474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Национальная экономика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7072298" y="635795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3" name="Содержимое 3"/>
          <p:cNvGraphicFramePr>
            <a:graphicFrameLocks/>
          </p:cNvGraphicFramePr>
          <p:nvPr/>
        </p:nvGraphicFramePr>
        <p:xfrm>
          <a:off x="323528" y="2060848"/>
          <a:ext cx="8496943" cy="158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35"/>
                <a:gridCol w="1972504"/>
                <a:gridCol w="1972504"/>
              </a:tblGrid>
              <a:tr h="455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53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72583,8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63112,3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8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Дорожное хозяйство (дорожные фонды)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71945,8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62644,6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530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национальной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638,0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467,7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3789040"/>
            <a:ext cx="4706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Жилищно-коммунальное хозяйство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51520" y="4365104"/>
          <a:ext cx="8496944" cy="1872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36"/>
                <a:gridCol w="1972504"/>
                <a:gridCol w="1972504"/>
              </a:tblGrid>
              <a:tr h="374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4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142704,1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131126,1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Жилищное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2315,1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Коммунальное хозяйство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29814,3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27442,9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4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40574,7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32291,8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1484784"/>
            <a:ext cx="18213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Образование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6876256" y="1412776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/>
        </p:nvGraphicFramePr>
        <p:xfrm>
          <a:off x="251521" y="1916832"/>
          <a:ext cx="8496942" cy="13681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1936"/>
                <a:gridCol w="1972503"/>
                <a:gridCol w="1972503"/>
              </a:tblGrid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60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Молодежная политика и оздоровление детей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3284984"/>
            <a:ext cx="29514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>Культура и кинематография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179512" y="3789040"/>
          <a:ext cx="8568952" cy="2304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90510"/>
                <a:gridCol w="1989221"/>
                <a:gridCol w="1989221"/>
              </a:tblGrid>
              <a:tr h="441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39411,5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37815,7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35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30934,3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29363,6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148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Кинематография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980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7916,4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7891,3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/>
          <p:cNvSpPr txBox="1"/>
          <p:nvPr/>
        </p:nvSpPr>
        <p:spPr>
          <a:xfrm>
            <a:off x="6732240" y="162880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1556792"/>
            <a:ext cx="385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Физическая культура и спорт</a:t>
            </a:r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/>
        </p:nvGraphicFramePr>
        <p:xfrm>
          <a:off x="323528" y="2276873"/>
          <a:ext cx="8352928" cy="1152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784"/>
                <a:gridCol w="1939072"/>
                <a:gridCol w="1939072"/>
              </a:tblGrid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40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13693,7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12786,7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40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13693,7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12786,7</a:t>
                      </a:r>
                      <a:endParaRPr lang="ru-RU" sz="12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01752" y="38403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Расходы по разделам и подразделам классификации расходов бюджета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Муниципальные программы</a:t>
            </a:r>
            <a:endParaRPr lang="ru-RU" sz="32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268760"/>
          <a:ext cx="8496947" cy="4896546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2048"/>
                <a:gridCol w="4968552"/>
                <a:gridCol w="936104"/>
                <a:gridCol w="1152128"/>
                <a:gridCol w="1008115"/>
              </a:tblGrid>
              <a:tr h="391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Код МП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Отклонение, %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</a:tr>
              <a:tr h="3963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"Развитие культуры Фурмановского муниципального района"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39 411,5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37 815,6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2013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"Забота и поддержка"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25 488,3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25 488,3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программы "Совершенствование местного самоуправления Фурмановского муниципального района"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28 693,9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28 693,9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20132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"Безопасный район"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180,3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180,3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503303">
                <a:tc>
                  <a:txBody>
                    <a:bodyPr/>
                    <a:lstStyle/>
                    <a:p>
                      <a:pPr algn="ctr" fontAlgn="t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"Обеспечение доступным и комфортным жильем населения Фурмановского муниципального района"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2 880,0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684,6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23,8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"Развитие транспортной системы Фурмановского муниципального района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71 855,8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62 598,3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87,1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39639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"Благоустройство Фурмановского муниципального района"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27 890,8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19 735,8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"Развитие физической культуры и спорта на территории Фурмановского муниципального района"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13 843,7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12 870,8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"Управление муниципальным имуществом Фурмановского муниципального района"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1 665,2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1 501,3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90,2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5923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"Обеспечение безопасности граждан и профилактика правонарушений на территории Фурмановского муниципального района"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169,9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159,8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94,1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40264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    Муниципальная программа "Формирование современной городской среды на территории Фурмановского городского поселения"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>
                          <a:latin typeface="Times New Roman" pitchFamily="18" charset="0"/>
                          <a:cs typeface="Times New Roman" pitchFamily="18" charset="0"/>
                        </a:rPr>
                        <a:t>81 760,4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81 457,7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99,6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  <a:tr h="200486"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ВСЕГО РАСХОДОВ: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 anchor="b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293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839,8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271 </a:t>
                      </a:r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186,4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92,3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73" marR="4273" marT="4273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Муниципальная программа «Развитие культуры Фурмановского муниципального района»</a:t>
            </a:r>
            <a:endParaRPr lang="ru-RU" sz="2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1052736"/>
          <a:ext cx="8712968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512168"/>
                <a:gridCol w="1512168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подпрограммы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65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43031,8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42823,1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«Организация культурного досуга,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библиотечного обслуживания и музейного дела»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42272,0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42063,3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55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«Деятельность в области демонстрации кинофильмов»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2492896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Исполнение </a:t>
            </a:r>
            <a:r>
              <a:rPr lang="ru-RU" sz="1200" dirty="0" err="1" smtClean="0"/>
              <a:t>ц</a:t>
            </a:r>
            <a:r>
              <a:rPr lang="x-none" sz="1200" smtClean="0"/>
              <a:t>елевы</a:t>
            </a:r>
            <a:r>
              <a:rPr lang="ru-RU" sz="1200" dirty="0" err="1" smtClean="0"/>
              <a:t>х</a:t>
            </a:r>
            <a:r>
              <a:rPr lang="ru-RU" sz="1200" dirty="0" smtClean="0"/>
              <a:t> индикаторов (</a:t>
            </a:r>
            <a:r>
              <a:rPr lang="x-none" sz="1200" smtClean="0"/>
              <a:t>показател</a:t>
            </a:r>
            <a:r>
              <a:rPr lang="ru-RU" sz="1200" dirty="0" smtClean="0"/>
              <a:t>ей)  про</a:t>
            </a:r>
            <a:r>
              <a:rPr lang="x-none" sz="1200" smtClean="0"/>
              <a:t>граммы</a:t>
            </a:r>
            <a:endParaRPr lang="ru-RU" sz="1200" b="1" dirty="0" smtClean="0"/>
          </a:p>
          <a:p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780928"/>
          <a:ext cx="8572560" cy="38050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2688"/>
                <a:gridCol w="864096"/>
                <a:gridCol w="864096"/>
                <a:gridCol w="651680"/>
              </a:tblGrid>
              <a:tr h="199653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Ед.измер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6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431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победителей и призёров смотров, конкурсов, фестивалей, соревнований районного,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областного, всероссийского и международного уровня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13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победителей и призёров смотров, конкурсов, фестивалей, соревнований районного,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областного, всероссийского и международного уровня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9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охваченных библиотечным обслуживанием от общего количества населения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2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выставок работ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художников в отчетный период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8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показов отечественных фильмов Российской Федерации от общего количества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76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Доля жителей, посещающих культурные мероприятия, музейные выставки, от общего количества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населения (%)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5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посещений киносеансов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12000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9532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Охват населения услугами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кинопоказа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в общей численности населения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75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Соотношение средней заработной платы работников муниципальных учреждений культуры Фурмановского городского поселения к средней заработной плате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работников Ивановской области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23755,2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23806,65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45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посещений организаций культуры по отношению к уровню 2010 года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102,25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102,25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Уважаемые жители Фурмановского городского поселения!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Одна из основных целей бюджетной политики – обеспечение прозрачности, открытости и доступности бюджетного процесса для населения. Инструментом реализации этой цели является «Бюджет для граждан». 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«Бюджет для граждан» - это аналитический материал, разрабатываемый в целях ознакомления граждан с основными целями, задачами и приоритетными направлениями бюджетной политики Фурмановского муниципального района, планируемыми и достигнутыми результатами использования бюджетных ассигнований.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Надеемся, что представление бюджета в понятной и доступной форме повысит уровень общественного участия жителей в бюджетном процессе Фурмановского муниципального района. Возможность влияния граждан на состав бюджета – участие в публичных слушаниях по вопросам планирования и исполнения бюджета.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«Бюджет для граждан» подготовлен финансовым управлением администрации Фурмановского муниципального района.</a:t>
            </a:r>
            <a:endParaRPr lang="en-US" dirty="0" smtClean="0"/>
          </a:p>
          <a:p>
            <a:endParaRPr lang="ru-RU" dirty="0" smtClean="0"/>
          </a:p>
          <a:p>
            <a:r>
              <a:rPr lang="ru-RU" dirty="0" smtClean="0"/>
              <a:t>Место нахождения: Ивановская область, город Фурманов, ул. Социалистическая, д. 15</a:t>
            </a:r>
          </a:p>
          <a:p>
            <a:r>
              <a:rPr lang="ru-RU" dirty="0" smtClean="0"/>
              <a:t>Телефон: (49341) 2-18-15, 2-00-22</a:t>
            </a:r>
          </a:p>
          <a:p>
            <a:r>
              <a:rPr lang="ru-RU" dirty="0" smtClean="0"/>
              <a:t>Факс (49341)  2-00-22</a:t>
            </a:r>
          </a:p>
          <a:p>
            <a:r>
              <a:rPr lang="ru-RU" dirty="0" smtClean="0"/>
              <a:t>Адрес электронной почты 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fofurmanov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@</a:t>
            </a:r>
            <a:r>
              <a:rPr lang="en-US" u="sng" dirty="0" smtClean="0">
                <a:solidFill>
                  <a:srgbClr val="FF0000"/>
                </a:solidFill>
                <a:hlinkClick r:id="rId2"/>
              </a:rPr>
              <a:t>mail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.</a:t>
            </a:r>
            <a:r>
              <a:rPr lang="en-US" u="sng" dirty="0" err="1" smtClean="0">
                <a:solidFill>
                  <a:srgbClr val="FF0000"/>
                </a:solidFill>
                <a:hlinkClick r:id="rId2"/>
              </a:rPr>
              <a:t>ru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«Забота и поддержка»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19" y="620688"/>
          <a:ext cx="8640961" cy="1668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9"/>
                <a:gridCol w="1473530"/>
                <a:gridCol w="1334782"/>
              </a:tblGrid>
              <a:tr h="474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609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25488,3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25488,3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льготного банного обслуживания»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886,6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7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«Субсидирование для предоставления коммунальных услуг»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24579,1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24579,1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609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«Субсидирование захоронения умерших не имеющих супруга, близких родственников, иных родственников либо законного представителя умершего»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348880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3" y="2708920"/>
          <a:ext cx="8712966" cy="3995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16901"/>
                <a:gridCol w="1016513"/>
                <a:gridCol w="653472"/>
                <a:gridCol w="726080"/>
              </a:tblGrid>
              <a:tr h="21597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Единица измерения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6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1562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общих отделений бань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26269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28630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85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Число посещений ванн в банях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2555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1593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572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Суммарная отапливаемая площадь жилищного фонда за отчетный период, в отношении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которой предоставлена субсидия ресурсоснабжающим организациям и исполнителям коммунальных услуг, находящихся на территории Фурмановского городского поселения, на возмещение суммы затрат в связи с реализацией гражданам услуг отопления и горячего водоснабжения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кв. 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36173,9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35989,54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780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услуг отопления и горячего водоснабжения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7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услуг отопления и горячего водоснабжения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7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юридических лиц и индивидуальных предпринимателей, которым предоставлена субсидия на возмещение суммы затрат в связи с реализацией гражданам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услуг водоотведения</a:t>
                      </a:r>
                      <a:endParaRPr lang="ru-RU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7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специализированных служб по вопросам похоронного дела, которым планируется предоставление субсидии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34400" cy="60811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«Совершенствование местного самоуправления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3861048"/>
          <a:ext cx="8352928" cy="2124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226"/>
                <a:gridCol w="1392155"/>
                <a:gridCol w="1322547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28693,9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28693,9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0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Обеспечение деятельности администрации Фурмановского муниципального района, ее структурных подразделений и органов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28693,9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28693,9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95536" y="1484784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Целями реализации муниципальной программы в части бюджета Фурмановского городского поселения является п</a:t>
            </a:r>
            <a:r>
              <a:rPr lang="ru-RU" dirty="0" smtClean="0"/>
              <a:t>овышение эффективности и результатов в сфере социально-экономического развития и эффективной реализации полномочий администрации Фурмановского муниципального района, обеспечение деятельности администрации Фурмановского муниципального района в сфере охраны труда на базе муниципального бюджетного учреждения «Управление административными зданиями и автохозяйством»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«Безопасный район»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9512" y="1628800"/>
          <a:ext cx="8715438" cy="1351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3537"/>
                <a:gridCol w="1857388"/>
                <a:gridCol w="1714513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Муниципальная  программа  - всего,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«Осуществление мероприятий по обеспечению первичных мер  пожарной безопасности в границах Фурмановского городского поселения»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429000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005064"/>
          <a:ext cx="8568952" cy="144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2868"/>
                <a:gridCol w="1697623"/>
                <a:gridCol w="889231"/>
                <a:gridCol w="889230"/>
              </a:tblGrid>
              <a:tr h="38571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0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385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количества пожаров и гибели в них людей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85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Увеличение численности населения, обученного основам пожарной безопасности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0648"/>
            <a:ext cx="8534400" cy="810898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Муниципальная программа «Обеспечение доступным и комфортным жильем населения Фурмановского муниципального района»</a:t>
            </a:r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484784"/>
          <a:ext cx="8568952" cy="18962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2779"/>
                <a:gridCol w="1785198"/>
                <a:gridCol w="1570975"/>
              </a:tblGrid>
              <a:tr h="528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2880,0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684,6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120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«Стимулирование развития жилищного строительства»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05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«Развитие газификации Фурмановского муниципального района»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2730,0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684,6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356992"/>
            <a:ext cx="8503920" cy="3571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789041"/>
          <a:ext cx="8496943" cy="1950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7097"/>
                <a:gridCol w="1303463"/>
                <a:gridCol w="1274547"/>
                <a:gridCol w="1241836"/>
              </a:tblGrid>
              <a:tr h="32077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целевого индикатора (показателя)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7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654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Разработка (корректировка) проектной документации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45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природным газом жилищного фонда (домовладения и квартиры)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транспортной системы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196752"/>
          <a:ext cx="8571420" cy="18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4280"/>
                <a:gridCol w="1785713"/>
                <a:gridCol w="1571427"/>
              </a:tblGrid>
              <a:tr h="55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415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71855,8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62598,3</a:t>
                      </a:r>
                    </a:p>
                  </a:txBody>
                  <a:tcPr marL="68580" marR="68580" marT="0" marB="0"/>
                </a:tc>
              </a:tr>
              <a:tr h="411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«Ремонт автомобильных дорог»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34484,7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31250,9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1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«Организация функционирования автомобильных дорог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37371,1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31347,4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3140968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3717032"/>
          <a:ext cx="8568952" cy="2748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2528"/>
                <a:gridCol w="1224136"/>
                <a:gridCol w="1368152"/>
                <a:gridCol w="1224136"/>
              </a:tblGrid>
              <a:tr h="98327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(факт)</a:t>
                      </a:r>
                      <a:endParaRPr lang="ru-RU" sz="1200" dirty="0"/>
                    </a:p>
                  </a:txBody>
                  <a:tcPr/>
                </a:tc>
              </a:tr>
              <a:tr h="600905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Прирост протяженности автомобильных дорог общего пользования местного значения Фурмановского  городского поселения, на которых проведены ремонтные работы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Установка дорожных знаков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шт.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Устройство дорожной разметки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км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7,589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7,589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Искусственные неровности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шт.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Обслуживание светофорных объектов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«Благоустройство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836713"/>
          <a:ext cx="8715436" cy="248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1890"/>
                <a:gridCol w="1815716"/>
                <a:gridCol w="1597830"/>
              </a:tblGrid>
              <a:tr h="4438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27890,8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19735,8</a:t>
                      </a: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«Уличное освещение»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13468,2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10500,7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7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«Капитальный ремонт и ремонт уличного освещения в Фурмановском муниципальном районе»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3819,0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1237,8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«Благоустройство территории общего пользования»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8176,6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5572,9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и благоустройство кладбищ»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625,8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6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«Зелёный и благоустроенный город»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1801,2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1798,6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395536" y="3501008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3861048"/>
          <a:ext cx="8496944" cy="20756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8552"/>
                <a:gridCol w="1296144"/>
                <a:gridCol w="1152128"/>
                <a:gridCol w="1080120"/>
              </a:tblGrid>
              <a:tr h="41285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Наименование показателя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Единица измерения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 (план)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2020 год (факт)</a:t>
                      </a:r>
                      <a:endParaRPr lang="ru-RU" sz="1000" dirty="0"/>
                    </a:p>
                  </a:txBody>
                  <a:tcPr/>
                </a:tc>
              </a:tr>
              <a:tr h="24773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Протяженность сетей уличного освещения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км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88,3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87,251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773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Ликвидация</a:t>
                      </a:r>
                      <a:r>
                        <a:rPr lang="ru-RU" sz="1000" baseline="0" dirty="0" smtClean="0"/>
                        <a:t> стихийных свалок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м3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6500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7884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7735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Количество отремонтированных колодцев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шт.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/>
                        <a:t>Установка скамеек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шт.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Установка детских площадок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/>
                        <a:t>шт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653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Ремонт пешеходных мостов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шт.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64294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«Развитие физической культуры и спорта среди населения Фурмановского городского поселения»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963568"/>
          <a:ext cx="8568951" cy="1961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1356557"/>
                <a:gridCol w="1379746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13843,7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12870,8</a:t>
                      </a:r>
                    </a:p>
                  </a:txBody>
                  <a:tcPr marL="68580" marR="68580" marT="0" marB="0"/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«Развитие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молодежной политики Фурмановского муниципального района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150,0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84,1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43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«Организация и проведение спортивно-культурных мероприятий, профилактика наркомании»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2590,3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2563,7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86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«Обеспечение деятельности муниципального казённого учреждения «Отдел спорта Фурмановского муниципального района»»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11103,4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10223,0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2996952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3373817"/>
          <a:ext cx="8640960" cy="3146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4444"/>
                <a:gridCol w="1214019"/>
                <a:gridCol w="856955"/>
                <a:gridCol w="785542"/>
              </a:tblGrid>
              <a:tr h="41522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Единица измерения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(план)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2020 год (факт)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258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граждан Фурмановского муниципального района, систематически занимающихся физической культурой и спортом (% от общей численности населения района)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34,2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35,0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06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проводимых на территории района соревнований (ед.)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118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Доля граждан, принявших участие в проведенных соревнованиях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9,3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61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граждан в возрасте от 14-35, вовлеченных в молодёжные мероприятия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1430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578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районных молодёжных</a:t>
                      </a:r>
                      <a:r>
                        <a:rPr lang="ru-RU" sz="1200" baseline="0" dirty="0" smtClean="0"/>
                        <a:t> мероприятий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613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Количество граждан, вовлечённых в общегородские спортивные мероприятия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чел.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5400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5420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6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Число спортивных объектов, находящихся на балансе МКУ «Отдел спорта»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08112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accent1"/>
                </a:solidFill>
              </a:rPr>
              <a:t>Муниципальная программа «Управление муниципальным имуществом Фурмановского муниципального района»</a:t>
            </a:r>
            <a:endParaRPr lang="ru-RU" sz="1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844824"/>
          <a:ext cx="8715438" cy="1877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43603"/>
                <a:gridCol w="1500198"/>
                <a:gridCol w="1571637"/>
              </a:tblGrid>
              <a:tr h="4679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96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–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1665,2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1501,3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9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«Управление муниципальным имуществом»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145,1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«Содержание муниципального жилищного фонда»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1520,1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1391,3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3933056"/>
            <a:ext cx="8503920" cy="61606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200" dirty="0" smtClean="0"/>
              <a:t>Исполнение целевых индикаторов (показателей) реализации муниципальной программы</a:t>
            </a:r>
            <a:endParaRPr lang="ru-RU" sz="1200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51520" y="4293096"/>
          <a:ext cx="8640960" cy="2116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9266"/>
                <a:gridCol w="848666"/>
                <a:gridCol w="848666"/>
                <a:gridCol w="694362"/>
              </a:tblGrid>
              <a:tr h="2670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изм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</a:p>
                  </a:txBody>
                  <a:tcPr marL="68580" marR="68580" marT="0" marB="0"/>
                </a:tc>
              </a:tr>
              <a:tr h="3299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техническую инвентаризацию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недвижимого имущества (за исключением земельных участков), права на которые зарегистрированы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154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Количество объектов муниципального имущества, прошедших независимую оценку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объектов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05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Объем поступлений в бюджет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поселения доходов от использования муниципального имущества: плата за наём муниципальных жилых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помещений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2300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2113,9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361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«Обеспечение безопасности граждан и профилактика правонарушений на территории Фурмановского муниципального района»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556792"/>
          <a:ext cx="83529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364"/>
                <a:gridCol w="1740193"/>
                <a:gridCol w="1531371"/>
              </a:tblGrid>
              <a:tr h="75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169,9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159,8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«Профилактика правонарушений, терроризма и экстремизма на территории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Фурмановского муниципального района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169,9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159,8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3933056"/>
          <a:ext cx="8424936" cy="2441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1195332"/>
                <a:gridCol w="879124"/>
                <a:gridCol w="805864"/>
              </a:tblGrid>
              <a:tr h="7717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(факт)</a:t>
                      </a:r>
                      <a:endParaRPr lang="ru-RU" sz="1200" dirty="0"/>
                    </a:p>
                  </a:txBody>
                  <a:tcPr/>
                </a:tc>
              </a:tr>
              <a:tr h="45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Снижение уровня правонарушений на улицах и в общественных местах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правонарушений, совершенных на территории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1820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преступлений, совершенных на территории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района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391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416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Выявлено лиц, совершивших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преступления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3501008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34400" cy="9361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Муниципальная программа «Формирование современной городской среды на территории Фурмановского городского поселения»</a:t>
            </a:r>
            <a:endParaRPr lang="ru-RU" sz="20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1556792"/>
          <a:ext cx="8352928" cy="1949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1364"/>
                <a:gridCol w="1740193"/>
                <a:gridCol w="1531371"/>
              </a:tblGrid>
              <a:tr h="7575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557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 - всего,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 том числе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81760,4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81457,7</a:t>
                      </a:r>
                    </a:p>
                  </a:txBody>
                  <a:tcPr marL="68580" marR="68580" marT="0" marB="0"/>
                </a:tc>
              </a:tr>
              <a:tr h="269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Подпрограмма 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«Благоустройство общественных территорий»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80731,2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80428,5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Подпрограмма «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 территорий в рамках поддержки местных инициатив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1029,2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4149080"/>
          <a:ext cx="8424936" cy="198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44616"/>
                <a:gridCol w="1195332"/>
                <a:gridCol w="879124"/>
                <a:gridCol w="805864"/>
              </a:tblGrid>
              <a:tr h="77177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Единица измерения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(план)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2020 год (факт)</a:t>
                      </a:r>
                      <a:endParaRPr lang="ru-RU" sz="1200" dirty="0"/>
                    </a:p>
                  </a:txBody>
                  <a:tcPr/>
                </a:tc>
              </a:tr>
              <a:tr h="4523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благоустроенных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дворовых территорий многоквартирных домов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1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благоустроенных общественных территорий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31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Количество благоустроенных территорий в рамках</a:t>
                      </a:r>
                      <a:r>
                        <a:rPr lang="ru-RU" sz="11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поддержки местных инициатив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ед.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3645024"/>
            <a:ext cx="8503920" cy="35719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Исполнение целевых индикаторов (показателей) реализации муниципальной программы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</a:rPr>
              <a:t>Фурмановское городское поселение</a:t>
            </a: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251520" y="1700808"/>
            <a:ext cx="367240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b="1" dirty="0" smtClean="0"/>
              <a:t>Фурмановское городское поселение – муниципальное образование в составе Фурмановского муниципального района Ивановской области.</a:t>
            </a:r>
          </a:p>
          <a:p>
            <a:r>
              <a:rPr lang="ru-RU" sz="2000" b="1" dirty="0" smtClean="0"/>
              <a:t>Административный центр – город Фурманов. </a:t>
            </a:r>
            <a:endParaRPr lang="ru-RU" dirty="0">
              <a:latin typeface="Georgia" pitchFamily="18" charset="0"/>
            </a:endParaRPr>
          </a:p>
        </p:txBody>
      </p:sp>
      <p:pic>
        <p:nvPicPr>
          <p:cNvPr id="8" name="Содержимое 7" descr="800px-furmanovskoe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700808"/>
            <a:ext cx="4860032" cy="3622056"/>
          </a:xfrm>
        </p:spPr>
      </p:pic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3779912" y="5085185"/>
            <a:ext cx="489654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i="1" dirty="0" smtClean="0">
                <a:latin typeface="Georgia" pitchFamily="18" charset="0"/>
              </a:rPr>
              <a:t>Фурмановское городское поселение на карте Фурмановского муниципального района</a:t>
            </a:r>
          </a:p>
        </p:txBody>
      </p:sp>
      <p:pic>
        <p:nvPicPr>
          <p:cNvPr id="7" name="Рисунок 6" descr="Coat_of_Arms_of_Furmanov_(Ivanovo_oblast)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16416" y="6021288"/>
            <a:ext cx="683568" cy="836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95536" y="1556792"/>
          <a:ext cx="8461604" cy="302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/>
                <a:gridCol w="1440160"/>
                <a:gridCol w="1332812"/>
              </a:tblGrid>
              <a:tr h="7959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Утверждено на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год, тыс.руб.</a:t>
                      </a:r>
                    </a:p>
                  </a:txBody>
                  <a:tcPr marL="68580" marR="68580" marT="0" marB="0"/>
                </a:tc>
              </a:tr>
              <a:tr h="314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Другие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общегородские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6335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4860,6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23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50520" algn="l"/>
                          <a:tab pos="665480" algn="l"/>
                          <a:tab pos="1238885" algn="l"/>
                        </a:tabLs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Иные межбюджетные трансферты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бюджету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Фурмановского муниципального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района на исполнение полномочий по осуществлению внешнего муниципального финансового контроля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8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Исполнение судебных актов по искам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 взыскании денежных средств за счет средств казны Фурмановского городского поселения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547,4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15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Оплата членских взносов в Ассоциацию «Совет муниципальных образований» Ивановской области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4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Взносы на капитальный ремонт общего имущества многоквартирных домов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2384,7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2213,4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34400" cy="48751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Непрограммные направления деятельности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229200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 – значимые проекты в бюджете Фурмановского городского поселения за 2020 год не планировались.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534400" cy="758952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Бюджет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c1ca28e4dcd1db95f436b527c04cf64d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786058"/>
            <a:ext cx="5036359" cy="33575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00811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Бюджетный процесс в </a:t>
            </a:r>
            <a:r>
              <a:rPr lang="ru-RU" sz="3200" b="1" i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Фурмановского городском поселении</a:t>
            </a:r>
            <a:endParaRPr lang="ru-RU" sz="3200" b="1" i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71800" y="2924944"/>
            <a:ext cx="374441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Бюджетный процесс </a:t>
            </a:r>
            <a:r>
              <a:rPr lang="ru-RU" sz="2800" dirty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- </a:t>
            </a:r>
            <a:r>
              <a:rPr lang="ru-RU" sz="1600" b="1" dirty="0">
                <a:solidFill>
                  <a:srgbClr val="CC3399"/>
                </a:solidFill>
              </a:rPr>
              <a:t>деятельность органов местного самоуправления и иных участников по составлению, рассмотрению, утверждению и исполнению местного бюджета, а также по контролю за его исполнением. </a:t>
            </a:r>
            <a:endParaRPr lang="ru-RU" sz="1600" b="1" dirty="0" smtClean="0">
              <a:solidFill>
                <a:srgbClr val="CC3399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4869160"/>
            <a:ext cx="2192186" cy="10801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Составление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2946910"/>
            <a:ext cx="2304256" cy="11301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Рассмотрение</a:t>
            </a:r>
            <a:r>
              <a:rPr lang="ru-RU" dirty="0" smtClean="0"/>
              <a:t> </a:t>
            </a:r>
            <a:r>
              <a:rPr lang="ru-RU" b="1" dirty="0">
                <a:solidFill>
                  <a:srgbClr val="3C0DB3"/>
                </a:solidFill>
              </a:rPr>
              <a:t>бюджета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195736" y="1286673"/>
            <a:ext cx="2027506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Утверждение бюджета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67046" y="1313525"/>
            <a:ext cx="1872208" cy="9361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Исполнение бюджета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739254" y="2766891"/>
            <a:ext cx="2225234" cy="12961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Формирование отчета об исполнении бюджета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4735215"/>
            <a:ext cx="2520280" cy="114352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3C0DB3"/>
                </a:solidFill>
              </a:rPr>
              <a:t>Муниципальный финансовый контроль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1043608" y="4149080"/>
            <a:ext cx="396044" cy="648072"/>
          </a:xfrm>
          <a:prstGeom prst="up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Стрелка углом 12"/>
          <p:cNvSpPr/>
          <p:nvPr/>
        </p:nvSpPr>
        <p:spPr>
          <a:xfrm>
            <a:off x="1206512" y="1610709"/>
            <a:ext cx="792088" cy="1116124"/>
          </a:xfrm>
          <a:prstGeom prst="bent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4355976" y="1610709"/>
            <a:ext cx="432048" cy="288032"/>
          </a:xfrm>
          <a:prstGeom prst="right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углом 15"/>
          <p:cNvSpPr/>
          <p:nvPr/>
        </p:nvSpPr>
        <p:spPr>
          <a:xfrm rot="5400000">
            <a:off x="7011226" y="1691762"/>
            <a:ext cx="954195" cy="792088"/>
          </a:xfrm>
          <a:prstGeom prst="bent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7524329" y="4149080"/>
            <a:ext cx="360040" cy="504056"/>
          </a:xfrm>
          <a:prstGeom prst="downArrow">
            <a:avLst/>
          </a:prstGeom>
          <a:solidFill>
            <a:srgbClr val="97E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Содержимое 3" descr="2476af95ca187019ad1c1d6bf32cbea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5373216"/>
            <a:ext cx="2035845" cy="135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</a:rPr>
              <a:t>Основные понятия и термины</a:t>
            </a:r>
            <a:endParaRPr lang="ru-RU" dirty="0"/>
          </a:p>
        </p:txBody>
      </p:sp>
      <p:sp useBgFill="1">
        <p:nvSpPr>
          <p:cNvPr id="34" name="TextBox 33"/>
          <p:cNvSpPr txBox="1"/>
          <p:nvPr/>
        </p:nvSpPr>
        <p:spPr>
          <a:xfrm>
            <a:off x="4429124" y="3643314"/>
            <a:ext cx="2286016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1196752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Исполнение бюджета – это этап бюджетного процесса, который начинается с момента утверждения решения о бюджете на очередной финансовый год и плановый период и продолжается в течение финансового года  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Исполнение бюджета по доходам – обеспечение полного и своевременного поступления в бюджет налогов, сборов, доходов от использования имущества и других обязательных платежей, в соответствии с утвержденными бюджетными назначениями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Исполнение бюджета по расходам – обеспечение последовательного финансирования мероприятий, предусмотренных решением о бюджете, в пределах утвержденных бюджетных ассигнований с целью исполнения принятых расходных обязательств  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Профицит бюджета – превышение доходов над расходами. При превышении доходов над расходами принимается решение  как их использовать (например, накапливать резервы, остатки, погашать долг)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Дефицит бюджета – превышение расходов над доходами. При превышении расходов над доходами принимается решение об источниках покрытия дефицита (например, использовать имеющиеся накопления, остатки, взять в долг)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Кредиторская задолженность - суммы денежных средств муниципального образования, подлежащие уплате соответствующим юридическим или физическим лицам.</a:t>
            </a:r>
          </a:p>
          <a:p>
            <a:pPr lvl="0" algn="just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sz="1500" b="1" i="1" dirty="0" smtClean="0">
                <a:latin typeface="Times New Roman" pitchFamily="18"/>
                <a:cs typeface="Times New Roman" pitchFamily="16"/>
              </a:rPr>
              <a:t>Дебиторская задолженность - суммы денежных средств (долгов), причитающихся муниципальному образованию, от юридических или физических лиц в итоге хозяйственных взаимоотношений с ними.</a:t>
            </a:r>
            <a:endParaRPr lang="ru-RU" sz="1500" b="1" i="1" dirty="0">
              <a:latin typeface="Times New Roman" pitchFamily="18"/>
              <a:cs typeface="Times New Roman" pitchFamily="16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2400" b="1" i="1" dirty="0">
                <a:solidFill>
                  <a:schemeClr val="accent1">
                    <a:lumMod val="75000"/>
                  </a:schemeClr>
                </a:solidFill>
                <a:latin typeface="Times New Roman" pitchFamily="18"/>
                <a:cs typeface="Times New Roman" pitchFamily="18"/>
              </a:rPr>
              <a:t>Бюджетный процесс завершается составлением и утверждением отчета об исполнении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484784"/>
            <a:ext cx="8280920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Отчет об исполнении городского бюджета составляет финансовое управление администрации Фурмановского муниципального района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Годовой отчет об исполнении городского бюджета до его рассмотрения Советом Фурмановского городского поселения подлежит внешней проверке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Внешняя проверка годового отчета об исполнении городского бюджета осуществляется Контрольно-счетной комиссией Фурмановского муниципального района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Администрация Фурмановского муниципального района представляет отчет об исполнении городского бюджета для подготовки заключения на него не позднее 1 апреля текущего года. Подготовка заключения на годовой отчет об исполнении местного бюджета проводится в срок, не превышающий один месяц.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Годовой отчет об исполнении городского бюджета представляется в Совет Фурмановского городского поселения не позднее 1 мая текущего года.</a:t>
            </a:r>
          </a:p>
          <a:p>
            <a:pPr lvl="0">
              <a:spcBef>
                <a:spcPts val="638"/>
              </a:spcBef>
              <a:buClr>
                <a:srgbClr val="002060"/>
              </a:buClr>
              <a:buFont typeface="Wingdings"/>
              <a:buChar char="Ø"/>
            </a:pPr>
            <a:r>
              <a:rPr lang="ru-RU" b="1" i="1" dirty="0" smtClean="0">
                <a:latin typeface="Times New Roman" pitchFamily="18"/>
                <a:cs typeface="Times New Roman" pitchFamily="16"/>
              </a:rPr>
              <a:t>По отчету об исполнении городского бюджета  в соответствии с действующим законодательством проводятся публичные слушания.</a:t>
            </a:r>
            <a:endParaRPr lang="ru-RU" b="1" i="1" dirty="0">
              <a:latin typeface="Times New Roman" pitchFamily="18"/>
              <a:cs typeface="Times New Roman" pitchFamily="16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285750"/>
            <a:ext cx="8534400" cy="758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 dirty="0" smtClean="0">
                <a:solidFill>
                  <a:schemeClr val="accent1"/>
                </a:solidFill>
              </a:rPr>
              <a:t>Сведения о прогнозируемых и фактических значениях социально – экономического развития Фурмановского городского поселения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88" y="1643063"/>
          <a:ext cx="8504237" cy="3352165"/>
        </p:xfrm>
        <a:graphic>
          <a:graphicData uri="http://schemas.openxmlformats.org/drawingml/2006/table">
            <a:tbl>
              <a:tblPr/>
              <a:tblGrid>
                <a:gridCol w="2360612"/>
                <a:gridCol w="1214438"/>
                <a:gridCol w="1000125"/>
                <a:gridCol w="928687"/>
                <a:gridCol w="1000125"/>
                <a:gridCol w="1000125"/>
                <a:gridCol w="1000125"/>
              </a:tblGrid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изм.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(прогноз)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2020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(факт)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Отклонения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факта от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прогноза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Динамика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к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2019 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Численность населения (среднегодовая)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чел.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33,273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33,120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32,871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-0,249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-0,402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Валовой муниципальный продукт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12492,54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13121,68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13684,04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+562,36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+1191,50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Прибыль прибыльных предприятий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565,594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315,968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892,807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+576,839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+327,213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Индекс потребительских цен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среднем за год,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104,9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103,2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105,8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Средняя номинальная заработная плата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23917,0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25352,02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25975,9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+623,88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+2058,9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Уровень зарегистрированной безработицы у трудоспособному населению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0,53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3,94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-1,26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+3,41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Ввод в эксплуатацию жилых домов за счет всех источников финансирования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тыс. кв.м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общей площади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3,164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3,322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+1,122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+0,158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</a:tbl>
          </a:graphicData>
        </a:graphic>
      </p:graphicFrame>
      <p:sp>
        <p:nvSpPr>
          <p:cNvPr id="31821" name="TextBox 4"/>
          <p:cNvSpPr txBox="1">
            <a:spLocks noChangeArrowheads="1"/>
          </p:cNvSpPr>
          <p:nvPr/>
        </p:nvSpPr>
        <p:spPr bwMode="auto">
          <a:xfrm>
            <a:off x="323528" y="5301208"/>
            <a:ext cx="8715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Уровень долговой нагрузки</a:t>
            </a:r>
          </a:p>
          <a:p>
            <a:r>
              <a:rPr lang="ru-RU" dirty="0" smtClean="0"/>
              <a:t>Муниципальный долг Фурмановского городского поселения на начало и конец 2020 года отсутствовал, также не планировалось осуществление расходов по обслуживанию муниципального долга.</a:t>
            </a:r>
            <a:endParaRPr lang="ru-RU" dirty="0"/>
          </a:p>
        </p:txBody>
      </p:sp>
      <p:sp>
        <p:nvSpPr>
          <p:cNvPr id="6" name="TextBox 1"/>
          <p:cNvSpPr txBox="1"/>
          <p:nvPr/>
        </p:nvSpPr>
        <p:spPr>
          <a:xfrm>
            <a:off x="7072298" y="1268760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/>
                </a:solidFill>
              </a:rPr>
              <a:t>Бюджет Фурмановского городского поселения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5500694" y="1714488"/>
            <a:ext cx="2071702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solidFill>
                  <a:schemeClr val="accent1"/>
                </a:solidFill>
              </a:rPr>
              <a:t>В тысячах рублей</a:t>
            </a:r>
            <a:endParaRPr lang="ru-RU" sz="1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8">
      <a:dk1>
        <a:sysClr val="windowText" lastClr="000000"/>
      </a:dk1>
      <a:lt1>
        <a:sysClr val="window" lastClr="FFFFFF"/>
      </a:lt1>
      <a:dk2>
        <a:srgbClr val="646B86"/>
      </a:dk2>
      <a:lt2>
        <a:srgbClr val="FFF6B5"/>
      </a:lt2>
      <a:accent1>
        <a:srgbClr val="D16349"/>
      </a:accent1>
      <a:accent2>
        <a:srgbClr val="CCB400"/>
      </a:accent2>
      <a:accent3>
        <a:srgbClr val="FFE947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ициальная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694F07"/>
    </a:folHlink>
  </a:clrScheme>
  <a:fontScheme name="Официальная">
    <a:majorFont>
      <a:latin typeface="Georgia"/>
      <a:ea typeface=""/>
      <a:cs typeface=""/>
      <a:font script="Jpan" typeface="ＭＳ Ｐゴシック"/>
      <a:font script="Hang" typeface="돋움"/>
      <a:font script="Hans" typeface="方正舒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Georgia"/>
      <a:ea typeface=""/>
      <a:cs typeface=""/>
      <a:font script="Jpan" typeface="ＭＳ Ｐ明朝"/>
      <a:font script="Hang" typeface="바탕"/>
      <a:font script="Hans" typeface="方正舒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Официальная">
    <a:fillStyleLst>
      <a:solidFill>
        <a:schemeClr val="phClr"/>
      </a:solidFill>
      <a:solidFill>
        <a:schemeClr val="phClr">
          <a:tint val="45000"/>
        </a:schemeClr>
      </a:solidFill>
      <a:solidFill>
        <a:schemeClr val="phClr">
          <a:tint val="95000"/>
        </a:schemeClr>
      </a:solidFill>
    </a:fillStyleLst>
    <a:lnStyleLst>
      <a:ln w="9525" cap="flat" cmpd="sng" algn="ctr">
        <a:solidFill>
          <a:schemeClr val="phClr"/>
        </a:solidFill>
        <a:prstDash val="solid"/>
      </a:ln>
      <a:ln w="11429" cap="flat" cmpd="sng" algn="ctr">
        <a:solidFill>
          <a:schemeClr val="phClr"/>
        </a:solidFill>
        <a:prstDash val="sysDash"/>
      </a:ln>
      <a:ln w="200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4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phClr">
              <a:shade val="70000"/>
              <a:satMod val="105000"/>
            </a:schemeClr>
          </a:contourClr>
        </a:sp3d>
      </a:effectStyle>
      <a:effectStyle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soft" dir="b">
            <a:rot lat="0" lon="0" rev="0"/>
          </a:lightRig>
        </a:scene3d>
        <a:sp3d prstMaterial="dkEdge">
          <a:bevelT w="63500" h="63500" prst="cross"/>
          <a:contourClr>
            <a:schemeClr val="phClr"/>
          </a:contourClr>
        </a:sp3d>
      </a:effectStyle>
    </a:effectStyleLst>
    <a:bgFillStyleLst>
      <a:solidFill>
        <a:schemeClr val="phClr"/>
      </a:solidFill>
      <a:blipFill>
        <a:blip xmlns:r="http://schemas.openxmlformats.org/officeDocument/2006/relationships" r:embed="rId1">
          <a:duotone>
            <a:schemeClr val="phClr">
              <a:shade val="70000"/>
              <a:satMod val="115000"/>
            </a:schemeClr>
            <a:schemeClr val="phClr">
              <a:tint val="85000"/>
            </a:schemeClr>
          </a:duotone>
        </a:blip>
        <a:tile tx="0" ty="0" sx="85000" sy="85000" flip="none" algn="tl"/>
      </a:blipFill>
      <a:blipFill>
        <a:blip xmlns:r="http://schemas.openxmlformats.org/officeDocument/2006/relationships" r:embed="rId2">
          <a:duotone>
            <a:schemeClr val="phClr">
              <a:shade val="65000"/>
              <a:satMod val="115000"/>
            </a:schemeClr>
            <a:schemeClr val="phClr">
              <a:tint val="85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4453</TotalTime>
  <Words>3310</Words>
  <Application>Microsoft Office PowerPoint</Application>
  <PresentationFormat>Экран (4:3)</PresentationFormat>
  <Paragraphs>836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Официальная</vt:lpstr>
      <vt:lpstr>«Бюджет для граждан» к проекту решения Совета Фурмановского городского поселения «Об утверждении отчета об исполнении бюджета Фурмановского городского поселения за 2020 год»</vt:lpstr>
      <vt:lpstr>Уважаемые жители Фурмановского городского поселения!</vt:lpstr>
      <vt:lpstr>Фурмановское городское поселение</vt:lpstr>
      <vt:lpstr>Основные понятия и термины</vt:lpstr>
      <vt:lpstr>Бюджетный процесс в Фурмановского городском поселении</vt:lpstr>
      <vt:lpstr>Основные понятия и термины</vt:lpstr>
      <vt:lpstr>Бюджетный процесс завершается составлением и утверждением отчета об исполнении бюджета</vt:lpstr>
      <vt:lpstr>Сведения о прогнозируемых и фактических значениях социально – экономического развития Фурмановского городского поселения</vt:lpstr>
      <vt:lpstr>Бюджет Фурмановского городского поселения</vt:lpstr>
      <vt:lpstr>Сведения о фактических поступлениях доходов по видам доходов в сравнении с утвержденными значениями</vt:lpstr>
      <vt:lpstr>Сведения о фактических поступлениях доходов по видам доходов в сравнении с утвержденными значениями</vt:lpstr>
      <vt:lpstr>Слайд 12</vt:lpstr>
      <vt:lpstr>Расходы по разделам и подразделам классификации расходов бюджета</vt:lpstr>
      <vt:lpstr>Расходы по разделам и подразделам классификации расходов бюджета</vt:lpstr>
      <vt:lpstr>Расходы по разделам и подразделам классификации расходов бюджета</vt:lpstr>
      <vt:lpstr>Расходы по разделам и подразделам классификации расходов бюджета</vt:lpstr>
      <vt:lpstr>Расходы по разделам и подразделам классификации расходов бюджета</vt:lpstr>
      <vt:lpstr>Муниципальные программы</vt:lpstr>
      <vt:lpstr>Муниципальная программа «Развитие культуры Фурмановского муниципального района»</vt:lpstr>
      <vt:lpstr>Муниципальная программа «Забота и поддержка»</vt:lpstr>
      <vt:lpstr>Муниципальная программа «Совершенствование местного самоуправления Фурмановского муниципального района»</vt:lpstr>
      <vt:lpstr>Муниципальная программа «Безопасный район»</vt:lpstr>
      <vt:lpstr>Муниципальная программа «Обеспечение доступным и комфортным жильем населения Фурмановского муниципального района»</vt:lpstr>
      <vt:lpstr>Муниципальная программа «Развитие транспортной системы Фурмановского муниципального района»</vt:lpstr>
      <vt:lpstr>Муниципальная программа «Благоустройство Фурмановского муниципального района»</vt:lpstr>
      <vt:lpstr>Муниципальная программа «Развитие физической культуры и спорта среди населения Фурмановского городского поселения»</vt:lpstr>
      <vt:lpstr>Муниципальная программа «Управление муниципальным имуществом Фурмановского муниципального района»</vt:lpstr>
      <vt:lpstr>Муниципальная программа «Обеспечение безопасности граждан и профилактика правонарушений на территории Фурмановского муниципального района»</vt:lpstr>
      <vt:lpstr>Муниципальная программа «Формирование современной городской среды на территории Фурмановского городского поселения»</vt:lpstr>
      <vt:lpstr>Непрограммные направления деятельности</vt:lpstr>
      <vt:lpstr>Спасибо за внимание!</vt:lpstr>
    </vt:vector>
  </TitlesOfParts>
  <Company>fofurmanov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2016г</dc:title>
  <dc:creator>admin</dc:creator>
  <cp:lastModifiedBy>User</cp:lastModifiedBy>
  <cp:revision>600</cp:revision>
  <dcterms:created xsi:type="dcterms:W3CDTF">2016-06-22T11:14:51Z</dcterms:created>
  <dcterms:modified xsi:type="dcterms:W3CDTF">2021-03-30T13:01:26Z</dcterms:modified>
</cp:coreProperties>
</file>