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1" r:id="rId2"/>
    <p:sldId id="285" r:id="rId3"/>
    <p:sldId id="288" r:id="rId4"/>
    <p:sldId id="273" r:id="rId5"/>
    <p:sldId id="286" r:id="rId6"/>
    <p:sldId id="280" r:id="rId7"/>
    <p:sldId id="283" r:id="rId8"/>
    <p:sldId id="28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CBA6"/>
    <a:srgbClr val="FFE2AF"/>
    <a:srgbClr val="FECD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12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B5925-E658-4C62-A116-0918A24A407F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A0EFB-1733-4A51-8F25-30DFE433B1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000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B0F0B-122F-4B32-A28E-1FF47994A416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79518-D477-476D-A0F0-C377842207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438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79518-D477-476D-A0F0-C3778422075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93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78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41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81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49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884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34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46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23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426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4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15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39CAE-C204-4834-B66E-2213CBD31AE3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70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7504" y="1670584"/>
            <a:ext cx="8928992" cy="4956991"/>
          </a:xfrm>
          <a:prstGeom prst="roundRect">
            <a:avLst/>
          </a:prstGeom>
          <a:gradFill>
            <a:gsLst>
              <a:gs pos="91670">
                <a:srgbClr val="DECBA6">
                  <a:lumMod val="88000"/>
                  <a:lumOff val="12000"/>
                  <a:alpha val="37000"/>
                </a:srgbClr>
              </a:gs>
              <a:gs pos="45824">
                <a:schemeClr val="bg1"/>
              </a:gs>
              <a:gs pos="0">
                <a:srgbClr val="FFE2AF">
                  <a:lumMod val="68000"/>
                  <a:lumOff val="32000"/>
                  <a:alpha val="47000"/>
                </a:srgbClr>
              </a:gs>
              <a:gs pos="64999">
                <a:srgbClr val="F0EBD5">
                  <a:alpha val="39000"/>
                </a:srgbClr>
              </a:gs>
              <a:gs pos="100000">
                <a:srgbClr val="D1C39F">
                  <a:alpha val="61000"/>
                </a:srgbClr>
              </a:gs>
            </a:gsLst>
            <a:lin ang="5400000" scaled="1"/>
          </a:gradFill>
          <a:ln w="3175">
            <a:solidFill>
              <a:schemeClr val="accent2">
                <a:lumMod val="50000"/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         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352" y="188640"/>
            <a:ext cx="8640960" cy="148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7504" y="1485720"/>
            <a:ext cx="8784976" cy="5255648"/>
          </a:xfrm>
        </p:spPr>
        <p:txBody>
          <a:bodyPr>
            <a:normAutofit/>
          </a:bodyPr>
          <a:lstStyle/>
          <a:p>
            <a:pPr indent="0" algn="ctr">
              <a:spcAft>
                <a:spcPts val="0"/>
              </a:spcAft>
              <a:buNone/>
            </a:pPr>
            <a:endParaRPr lang="ru-RU" sz="1000" b="1" dirty="0"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indent="0" algn="ctr">
              <a:spcAft>
                <a:spcPts val="0"/>
              </a:spcAft>
              <a:buNone/>
            </a:pPr>
            <a:endParaRPr lang="ru-RU" sz="24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Услуги </a:t>
            </a:r>
            <a:r>
              <a:rPr lang="ru-RU" sz="36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«Ивановского государственного фонда поддержки малого предпринимательства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3600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ctr">
              <a:spcAft>
                <a:spcPts val="0"/>
              </a:spcAft>
              <a:buNone/>
            </a:pPr>
            <a:endParaRPr lang="ru-RU" sz="2800" b="1" i="1" u="sng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Кредиты АО </a:t>
            </a:r>
            <a:r>
              <a:rPr lang="ru-RU" sz="44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«МСП Банк»</a:t>
            </a:r>
          </a:p>
          <a:p>
            <a:pPr indent="0" algn="ctr">
              <a:spcAft>
                <a:spcPts val="0"/>
              </a:spcAft>
              <a:buNone/>
            </a:pPr>
            <a:endParaRPr lang="ru-RU" sz="4000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r">
              <a:spcAft>
                <a:spcPts val="0"/>
              </a:spcAft>
              <a:buNone/>
            </a:pPr>
            <a:endParaRPr lang="ru-RU" sz="1400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r">
              <a:spcAft>
                <a:spcPts val="0"/>
              </a:spcAft>
              <a:buNone/>
            </a:pPr>
            <a:endParaRPr lang="ru-RU" sz="1400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782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          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352" y="188641"/>
            <a:ext cx="8640960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270C954C-844F-3644-A727-980478C66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Базовые продукты </a:t>
            </a:r>
            <a:r>
              <a:rPr lang="ru-RU" dirty="0" smtClean="0"/>
              <a:t>АО «МСП Банк»</a:t>
            </a:r>
          </a:p>
          <a:p>
            <a:pPr marL="0" indent="0" algn="ctr">
              <a:buNone/>
            </a:pPr>
            <a:r>
              <a:rPr lang="ru-RU" sz="1600" dirty="0" smtClean="0"/>
              <a:t>(</a:t>
            </a:r>
            <a:r>
              <a:rPr lang="ru-RU" sz="1600" b="1" i="1" dirty="0" smtClean="0"/>
              <a:t>ДЛЯ ВСЕХ НАПРАВЛЕНИЙ ДЕЯТЕЛЬНОСТИ)</a:t>
            </a:r>
            <a:endParaRPr lang="ru-RU" sz="1600" b="1" i="1" dirty="0"/>
          </a:p>
        </p:txBody>
      </p:sp>
      <p:graphicFrame>
        <p:nvGraphicFramePr>
          <p:cNvPr id="14" name="Таблица 14">
            <a:extLst>
              <a:ext uri="{FF2B5EF4-FFF2-40B4-BE49-F238E27FC236}">
                <a16:creationId xmlns:a16="http://schemas.microsoft.com/office/drawing/2014/main" xmlns="" id="{C56EF3DF-97FD-9545-AA70-83A96BC39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083281"/>
              </p:ext>
            </p:extLst>
          </p:nvPr>
        </p:nvGraphicFramePr>
        <p:xfrm>
          <a:off x="395536" y="2163189"/>
          <a:ext cx="8496944" cy="469481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69323">
                  <a:extLst>
                    <a:ext uri="{9D8B030D-6E8A-4147-A177-3AD203B41FA5}">
                      <a16:colId xmlns:a16="http://schemas.microsoft.com/office/drawing/2014/main" xmlns="" val="2429003506"/>
                    </a:ext>
                  </a:extLst>
                </a:gridCol>
                <a:gridCol w="1115253">
                  <a:extLst>
                    <a:ext uri="{9D8B030D-6E8A-4147-A177-3AD203B41FA5}">
                      <a16:colId xmlns:a16="http://schemas.microsoft.com/office/drawing/2014/main" xmlns="" val="3616347127"/>
                    </a:ext>
                  </a:extLst>
                </a:gridCol>
                <a:gridCol w="2160240"/>
                <a:gridCol w="1152128"/>
              </a:tblGrid>
              <a:tr h="3497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Ставка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1033919"/>
                  </a:ext>
                </a:extLst>
              </a:tr>
              <a:tr h="61198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ОБОРОТНОЕ</a:t>
                      </a:r>
                      <a:r>
                        <a:rPr lang="ru-RU" sz="1600" b="1" baseline="0" dirty="0" smtClean="0"/>
                        <a:t> КРЕДИТОВАНИЕ </a:t>
                      </a:r>
                    </a:p>
                    <a:p>
                      <a:pPr algn="ctr"/>
                      <a:r>
                        <a:rPr lang="ru-RU" sz="1000" b="1" baseline="0" dirty="0" smtClean="0"/>
                        <a:t>(приобретение сырья, товаров, материалов, комплектующих, оплаты работ и услуг, выплаты заработной платы)</a:t>
                      </a:r>
                      <a:endParaRPr lang="ru-RU" sz="10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1-500 </a:t>
                      </a:r>
                      <a:r>
                        <a:rPr lang="ru-RU" sz="1400" dirty="0" smtClean="0"/>
                        <a:t>млн.</a:t>
                      </a:r>
                      <a:r>
                        <a:rPr lang="ru-RU" sz="1400" baseline="0" dirty="0" smtClean="0"/>
                        <a:t> руб.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8,5% </a:t>
                      </a:r>
                      <a:r>
                        <a:rPr lang="ru-RU" sz="1100" b="0" dirty="0" smtClean="0"/>
                        <a:t>программа Минэкономразвития</a:t>
                      </a:r>
                    </a:p>
                    <a:p>
                      <a:pPr algn="ctr"/>
                      <a:r>
                        <a:rPr lang="ru-RU" b="0" dirty="0" smtClean="0"/>
                        <a:t>9,6% </a:t>
                      </a:r>
                      <a:r>
                        <a:rPr lang="ru-RU" sz="1200" b="0" dirty="0" smtClean="0"/>
                        <a:t>Приоритетные</a:t>
                      </a:r>
                      <a:r>
                        <a:rPr lang="ru-RU" sz="1200" b="0" baseline="0" dirty="0" smtClean="0"/>
                        <a:t>  отрасли</a:t>
                      </a:r>
                    </a:p>
                    <a:p>
                      <a:pPr algn="ctr"/>
                      <a:r>
                        <a:rPr lang="ru-RU" b="0" baseline="0" dirty="0" smtClean="0"/>
                        <a:t>10,6%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sz="1200" baseline="0" dirty="0" smtClean="0"/>
                        <a:t>Остальные  отрасли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 3 лет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1993980"/>
                  </a:ext>
                </a:extLst>
              </a:tr>
              <a:tr h="69941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 </a:t>
                      </a:r>
                      <a:r>
                        <a:rPr lang="ru-RU" sz="1600" b="1" dirty="0" smtClean="0"/>
                        <a:t>в </a:t>
                      </a:r>
                      <a:r>
                        <a:rPr lang="ru-RU" sz="1600" b="1" dirty="0" err="1" smtClean="0"/>
                        <a:t>т.ч</a:t>
                      </a:r>
                      <a:r>
                        <a:rPr lang="ru-RU" sz="1600" b="1" dirty="0" smtClean="0"/>
                        <a:t>. РЕФИНАНСИРОВАНИЕ</a:t>
                      </a:r>
                    </a:p>
                    <a:p>
                      <a:pPr algn="ctr"/>
                      <a:r>
                        <a:rPr lang="ru-RU" sz="1200" b="1" dirty="0" smtClean="0"/>
                        <a:t>(погашение кредитов в других банках за счет кредита в АО «МСП Банк»)</a:t>
                      </a:r>
                      <a:endParaRPr lang="ru-RU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1-3 года</a:t>
                      </a:r>
                      <a:endParaRPr lang="ru-RU" dirty="0"/>
                    </a:p>
                  </a:txBody>
                  <a:tcPr/>
                </a:tc>
              </a:tr>
              <a:tr h="67027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ИНВЕСТИЦИОННОЕ КРЕДИТОВАНИЕ</a:t>
                      </a:r>
                    </a:p>
                    <a:p>
                      <a:pPr algn="ctr"/>
                      <a:r>
                        <a:rPr lang="ru-RU" sz="1200" b="1" dirty="0" smtClean="0"/>
                        <a:t>(строительство зданий, сооружений, модернизация действующего производства)</a:t>
                      </a:r>
                      <a:endParaRPr lang="ru-RU" sz="12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1-1000 </a:t>
                      </a:r>
                      <a:r>
                        <a:rPr lang="ru-RU" sz="1400" dirty="0" smtClean="0"/>
                        <a:t>млн. руб.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8,5% </a:t>
                      </a:r>
                      <a:r>
                        <a:rPr lang="ru-RU" sz="1000" b="0" dirty="0" smtClean="0"/>
                        <a:t>программа Минэкономразвития</a:t>
                      </a:r>
                      <a:endParaRPr lang="ru-RU" sz="1000" dirty="0" smtClean="0"/>
                    </a:p>
                    <a:p>
                      <a:pPr algn="ctr"/>
                      <a:r>
                        <a:rPr lang="ru-RU" dirty="0" smtClean="0"/>
                        <a:t>9,1%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200" b="0" dirty="0" smtClean="0"/>
                        <a:t>Приоритетные</a:t>
                      </a:r>
                      <a:r>
                        <a:rPr lang="ru-RU" sz="1200" b="0" baseline="0" dirty="0" smtClean="0"/>
                        <a:t>  отрасли</a:t>
                      </a:r>
                    </a:p>
                    <a:p>
                      <a:pPr algn="ctr"/>
                      <a:r>
                        <a:rPr lang="ru-RU" baseline="0" dirty="0" smtClean="0"/>
                        <a:t>10,1% </a:t>
                      </a:r>
                      <a:r>
                        <a:rPr lang="ru-RU" sz="1000" baseline="0" dirty="0" smtClean="0"/>
                        <a:t>Остальные  отрасли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До 7 лет</a:t>
                      </a:r>
                      <a:endParaRPr lang="ru-RU" dirty="0"/>
                    </a:p>
                  </a:txBody>
                  <a:tcPr/>
                </a:tc>
              </a:tr>
              <a:tr h="53496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 в </a:t>
                      </a:r>
                      <a:r>
                        <a:rPr lang="ru-RU" sz="1600" b="1" dirty="0" err="1" smtClean="0"/>
                        <a:t>т.ч</a:t>
                      </a:r>
                      <a:r>
                        <a:rPr lang="ru-RU" sz="1600" b="1" dirty="0" smtClean="0"/>
                        <a:t>. БИЗНЕС-НАВИГАТОР</a:t>
                      </a:r>
                    </a:p>
                    <a:p>
                      <a:pPr algn="ctr"/>
                      <a:r>
                        <a:rPr lang="ru-RU" sz="1200" b="1" dirty="0" smtClean="0"/>
                        <a:t>(бизнес-план выполнен на Портале Бизнес-навигатор)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baseline="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4630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ЖЕНСКОЕ ПРЕДПРИНИМАТЕЛЬСТВО</a:t>
                      </a:r>
                    </a:p>
                    <a:p>
                      <a:pPr algn="ctr"/>
                      <a:r>
                        <a:rPr lang="ru-RU" sz="1200" b="1" dirty="0" smtClean="0"/>
                        <a:t>(предприниматель</a:t>
                      </a:r>
                      <a:r>
                        <a:rPr lang="ru-RU" sz="1200" b="1" baseline="0" dirty="0" smtClean="0"/>
                        <a:t> – женщина, участие в программе «Мама – предприниматель или получение консультации на портале Бизнес-навигатор)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sz="2000" dirty="0" smtClean="0"/>
                        <a:t>1-1000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1400" baseline="0" dirty="0" smtClean="0"/>
                        <a:t>млн.руб.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8,9%-10,6%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До 7 лет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2842209"/>
                  </a:ext>
                </a:extLst>
              </a:tr>
              <a:tr h="82385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КОНТРАКТНОЕ</a:t>
                      </a:r>
                      <a:r>
                        <a:rPr lang="ru-RU" sz="1600" b="1" baseline="0" dirty="0" smtClean="0"/>
                        <a:t> КРЕДИТОВАНИЕ</a:t>
                      </a:r>
                    </a:p>
                    <a:p>
                      <a:pPr algn="ctr"/>
                      <a:r>
                        <a:rPr lang="ru-RU" sz="1600" b="1" baseline="0" dirty="0" smtClean="0"/>
                        <a:t>(</a:t>
                      </a:r>
                      <a:r>
                        <a:rPr lang="ru-RU" sz="1200" b="1" baseline="0" dirty="0" smtClean="0"/>
                        <a:t>участие субъектам МСП в закупках, осуществляемых государством для своих нужд)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/>
                        <a:t>1-500 </a:t>
                      </a:r>
                      <a:r>
                        <a:rPr lang="ru-RU" sz="1400" baseline="0" dirty="0" smtClean="0"/>
                        <a:t>млн.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9,6% </a:t>
                      </a:r>
                      <a:r>
                        <a:rPr lang="ru-RU" sz="1000" b="0" dirty="0" smtClean="0"/>
                        <a:t>Приоритетные</a:t>
                      </a:r>
                      <a:r>
                        <a:rPr lang="ru-RU" sz="1000" b="0" baseline="0" dirty="0" smtClean="0"/>
                        <a:t>  отрасли</a:t>
                      </a:r>
                    </a:p>
                    <a:p>
                      <a:pPr algn="ctr"/>
                      <a:r>
                        <a:rPr lang="ru-RU" b="0" baseline="0" dirty="0" smtClean="0"/>
                        <a:t>10,6%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sz="1000" baseline="0" dirty="0" smtClean="0"/>
                        <a:t>Остальные  отрасли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 3 лет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47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          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352" y="188641"/>
            <a:ext cx="8640960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270C954C-844F-3644-A727-980478C66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i="1" dirty="0" smtClean="0"/>
              <a:t>Перечень приоритетных отраслей, поддерживаемых АО «МСП «Банк»</a:t>
            </a:r>
          </a:p>
          <a:p>
            <a:pPr marL="0" indent="0" algn="ctr">
              <a:buNone/>
            </a:pPr>
            <a:endParaRPr lang="ru-RU" sz="2000" b="1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731258"/>
              </p:ext>
            </p:extLst>
          </p:nvPr>
        </p:nvGraphicFramePr>
        <p:xfrm>
          <a:off x="152352" y="1844824"/>
          <a:ext cx="8812136" cy="5059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406068"/>
                <a:gridCol w="4406068"/>
              </a:tblGrid>
              <a:tr h="33219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Отрасль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Пример бизнеса</a:t>
                      </a:r>
                      <a:endParaRPr lang="ru-RU" sz="1600" dirty="0"/>
                    </a:p>
                  </a:txBody>
                  <a:tcPr/>
                </a:tc>
              </a:tr>
              <a:tr h="362398">
                <a:tc>
                  <a:txBody>
                    <a:bodyPr/>
                    <a:lstStyle/>
                    <a:p>
                      <a:r>
                        <a:rPr lang="ru-RU" sz="1800" b="1" u="none" dirty="0" smtClean="0"/>
                        <a:t>Сельское хозяйство </a:t>
                      </a:r>
                      <a:endParaRPr lang="ru-RU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растениеводство, животноводство</a:t>
                      </a:r>
                      <a:endParaRPr lang="ru-RU" sz="1400" dirty="0"/>
                    </a:p>
                  </a:txBody>
                  <a:tcPr/>
                </a:tc>
              </a:tr>
              <a:tr h="724797">
                <a:tc>
                  <a:txBody>
                    <a:bodyPr/>
                    <a:lstStyle/>
                    <a:p>
                      <a:r>
                        <a:rPr lang="ru-RU" sz="1800" b="1" u="none" dirty="0" smtClean="0"/>
                        <a:t>Обрабатывающее производство</a:t>
                      </a:r>
                      <a:r>
                        <a:rPr lang="ru-RU" sz="1800" u="none" dirty="0" smtClean="0"/>
                        <a:t> </a:t>
                      </a:r>
                      <a:endParaRPr lang="ru-RU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производство пищевых продуктов, переработка с/х продукции-пастеризация молока, пр-во молочных продуктов и т.д.)</a:t>
                      </a:r>
                      <a:endParaRPr lang="ru-RU" sz="1400" dirty="0"/>
                    </a:p>
                  </a:txBody>
                  <a:tcPr/>
                </a:tc>
              </a:tr>
              <a:tr h="3623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/>
                        <a:t>Строительство</a:t>
                      </a:r>
                      <a:endParaRPr lang="ru-RU" sz="18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Строительная</a:t>
                      </a:r>
                      <a:r>
                        <a:rPr lang="ru-RU" sz="1400" baseline="0" dirty="0" smtClean="0"/>
                        <a:t> фирма</a:t>
                      </a:r>
                      <a:endParaRPr lang="ru-RU" sz="1400" dirty="0"/>
                    </a:p>
                  </a:txBody>
                  <a:tcPr/>
                </a:tc>
              </a:tr>
              <a:tr h="362398">
                <a:tc>
                  <a:txBody>
                    <a:bodyPr/>
                    <a:lstStyle/>
                    <a:p>
                      <a:r>
                        <a:rPr lang="ru-RU" sz="1800" b="1" u="none" dirty="0" smtClean="0"/>
                        <a:t>Деятельность в сфере бытовых услуг</a:t>
                      </a:r>
                      <a:endParaRPr lang="ru-RU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парикмахерская, хим. чистка,  уборка и т.д.</a:t>
                      </a:r>
                      <a:endParaRPr lang="ru-RU" sz="1400" dirty="0"/>
                    </a:p>
                  </a:txBody>
                  <a:tcPr/>
                </a:tc>
              </a:tr>
              <a:tr h="356200">
                <a:tc>
                  <a:txBody>
                    <a:bodyPr/>
                    <a:lstStyle/>
                    <a:p>
                      <a:r>
                        <a:rPr lang="ru-RU" sz="1800" u="none" dirty="0" smtClean="0"/>
                        <a:t> </a:t>
                      </a:r>
                      <a:r>
                        <a:rPr lang="ru-RU" sz="1800" b="1" u="none" dirty="0" smtClean="0"/>
                        <a:t>Туристская деятельность</a:t>
                      </a:r>
                      <a:r>
                        <a:rPr lang="ru-RU" sz="1800" u="none" dirty="0" smtClean="0"/>
                        <a:t> </a:t>
                      </a:r>
                      <a:endParaRPr lang="ru-RU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Турагентство </a:t>
                      </a:r>
                      <a:endParaRPr lang="ru-RU" sz="1400" dirty="0"/>
                    </a:p>
                  </a:txBody>
                  <a:tcPr/>
                </a:tc>
              </a:tr>
              <a:tr h="634197">
                <a:tc>
                  <a:txBody>
                    <a:bodyPr/>
                    <a:lstStyle/>
                    <a:p>
                      <a:r>
                        <a:rPr lang="ru-RU" sz="1800" u="none" dirty="0" smtClean="0"/>
                        <a:t> </a:t>
                      </a:r>
                      <a:r>
                        <a:rPr lang="ru-RU" sz="1800" b="1" u="none" dirty="0" smtClean="0"/>
                        <a:t>Деятельность в области здравоохранения</a:t>
                      </a:r>
                      <a:r>
                        <a:rPr lang="ru-RU" sz="1800" u="none" dirty="0" smtClean="0"/>
                        <a:t> </a:t>
                      </a:r>
                      <a:endParaRPr lang="ru-RU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клиники, санатории, массажный салон, врачебная практика, стоматологический кабинет </a:t>
                      </a:r>
                      <a:endParaRPr lang="ru-RU" sz="1400" dirty="0"/>
                    </a:p>
                  </a:txBody>
                  <a:tcPr/>
                </a:tc>
              </a:tr>
              <a:tr h="3623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/>
                        <a:t>Сбор, обработка и утилизация отходов</a:t>
                      </a:r>
                      <a:endParaRPr lang="ru-RU" sz="18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634197">
                <a:tc>
                  <a:txBody>
                    <a:bodyPr/>
                    <a:lstStyle/>
                    <a:p>
                      <a:r>
                        <a:rPr lang="ru-RU" sz="1800" b="1" u="none" dirty="0" smtClean="0"/>
                        <a:t>Деятельность предприятий общественного питания</a:t>
                      </a:r>
                      <a:r>
                        <a:rPr lang="ru-RU" sz="1800" u="none" dirty="0" smtClean="0"/>
                        <a:t> </a:t>
                      </a:r>
                      <a:endParaRPr lang="ru-RU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кафе, столовая, закусочная и т.д., кроме ресторанов.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362398">
                <a:tc>
                  <a:txBody>
                    <a:bodyPr/>
                    <a:lstStyle/>
                    <a:p>
                      <a:r>
                        <a:rPr lang="ru-RU" sz="1800" b="1" u="none" dirty="0" smtClean="0"/>
                        <a:t>Транспорт и связь</a:t>
                      </a:r>
                      <a:r>
                        <a:rPr lang="ru-RU" sz="1800" u="none" dirty="0" smtClean="0"/>
                        <a:t> </a:t>
                      </a:r>
                      <a:endParaRPr lang="ru-RU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Пассажирские перевозки</a:t>
                      </a:r>
                      <a:endParaRPr lang="ru-RU" sz="1400" dirty="0"/>
                    </a:p>
                  </a:txBody>
                  <a:tcPr/>
                </a:tc>
              </a:tr>
              <a:tr h="513398">
                <a:tc>
                  <a:txBody>
                    <a:bodyPr/>
                    <a:lstStyle/>
                    <a:p>
                      <a:r>
                        <a:rPr lang="ru-RU" sz="1800" b="1" u="none" dirty="0" smtClean="0"/>
                        <a:t>Розничная торговля</a:t>
                      </a:r>
                      <a:r>
                        <a:rPr lang="ru-RU" sz="1800" u="none" dirty="0" smtClean="0"/>
                        <a:t> </a:t>
                      </a:r>
                      <a:r>
                        <a:rPr lang="ru-RU" sz="1800" b="1" u="none" dirty="0" smtClean="0"/>
                        <a:t>в моногородах</a:t>
                      </a:r>
                      <a:r>
                        <a:rPr lang="ru-RU" sz="1800" u="none" dirty="0" smtClean="0"/>
                        <a:t> </a:t>
                      </a:r>
                      <a:endParaRPr lang="ru-RU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Вичуга, Фурманов, Приволжск, Наволоки, Южа, Тейково, Савино, Каменка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868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         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352" y="188640"/>
            <a:ext cx="8640960" cy="148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713387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Кредитные продукты для начинающих предпринимателей </a:t>
            </a:r>
          </a:p>
          <a:p>
            <a:pPr algn="ctr">
              <a:buNone/>
            </a:pPr>
            <a:r>
              <a:rPr lang="ru-RU" sz="1800" b="1" u="sng" dirty="0" smtClean="0"/>
              <a:t>–срок регистрации  деятельности не более 12 месяцев</a:t>
            </a:r>
          </a:p>
          <a:p>
            <a:pPr algn="ctr">
              <a:buNone/>
            </a:pPr>
            <a:endParaRPr lang="ru-RU" sz="14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944849"/>
              </p:ext>
            </p:extLst>
          </p:nvPr>
        </p:nvGraphicFramePr>
        <p:xfrm>
          <a:off x="152352" y="2146568"/>
          <a:ext cx="8640959" cy="38645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9081"/>
                <a:gridCol w="2513019"/>
                <a:gridCol w="2348573"/>
                <a:gridCol w="2270286"/>
              </a:tblGrid>
              <a:tr h="9358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СЕРЕБРЯНЫЙ БИЗНЕС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СЕМЕЙНЫЙ</a:t>
                      </a:r>
                      <a:r>
                        <a:rPr lang="ru-RU" sz="1600" baseline="0" dirty="0" smtClean="0"/>
                        <a:t> БИЗНЕС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РАЗВИТИЕ</a:t>
                      </a:r>
                      <a:r>
                        <a:rPr lang="ru-RU" sz="1600" baseline="0" dirty="0" smtClean="0"/>
                        <a:t> МОНОГОРОДОВ-МИКРОКРЕДИТ</a:t>
                      </a:r>
                      <a:endParaRPr lang="ru-RU" sz="1200" b="0" i="1" dirty="0"/>
                    </a:p>
                  </a:txBody>
                  <a:tcPr/>
                </a:tc>
              </a:tr>
              <a:tr h="1498743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ОСОБЫЕ</a:t>
                      </a:r>
                      <a:r>
                        <a:rPr lang="ru-RU" sz="1400" b="1" baseline="0" dirty="0" smtClean="0"/>
                        <a:t> УСЛОВИЯ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dirty="0" smtClean="0"/>
                        <a:t>Возраст 45+</a:t>
                      </a:r>
                    </a:p>
                    <a:p>
                      <a:pPr marL="0" indent="0">
                        <a:buNone/>
                      </a:pPr>
                      <a:endParaRPr lang="ru-RU" sz="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Создание бизнес плана через портал </a:t>
                      </a:r>
                      <a:r>
                        <a:rPr lang="ru-RU" sz="1400" baseline="0" dirty="0" smtClean="0"/>
                        <a:t>БИЗНЕС-НАВИГАТОР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/>
                    </a:p>
                    <a:p>
                      <a:pPr marL="0" indent="0">
                        <a:buNone/>
                      </a:pPr>
                      <a:r>
                        <a:rPr lang="ru-RU" sz="1400" dirty="0" smtClean="0"/>
                        <a:t>Срок действия бизнеса не более 1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Работают члены семьи, принадлежит 100% УК</a:t>
                      </a:r>
                    </a:p>
                    <a:p>
                      <a:pPr algn="l"/>
                      <a:endParaRPr lang="ru-RU" sz="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Создание бизнес плана через портал БИЗНЕС-НАВИГАТОР</a:t>
                      </a:r>
                    </a:p>
                    <a:p>
                      <a:pPr algn="l"/>
                      <a:endParaRPr lang="ru-RU" sz="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Срок действия бизнеса не более 1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Осуществление деятельности</a:t>
                      </a:r>
                      <a:r>
                        <a:rPr lang="ru-RU" sz="1400" baseline="0" dirty="0" smtClean="0"/>
                        <a:t> в моногороде </a:t>
                      </a:r>
                    </a:p>
                    <a:p>
                      <a:pPr algn="l"/>
                      <a:r>
                        <a:rPr lang="ru-RU" sz="1400" baseline="0" dirty="0" smtClean="0"/>
                        <a:t>(Вичуга, Фурманов, Южа, Наволоки и др.)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СУММА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1-10 млн.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1-10</a:t>
                      </a:r>
                      <a:r>
                        <a:rPr lang="ru-RU" baseline="0" dirty="0" smtClean="0"/>
                        <a:t> млн.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500,0 </a:t>
                      </a:r>
                      <a:r>
                        <a:rPr lang="ru-RU" sz="1200" dirty="0" smtClean="0"/>
                        <a:t>тыс.руб.</a:t>
                      </a:r>
                    </a:p>
                    <a:p>
                      <a:r>
                        <a:rPr lang="ru-RU" sz="1200" dirty="0" smtClean="0"/>
                        <a:t>(без поручительств)</a:t>
                      </a:r>
                      <a:endParaRPr lang="ru-RU" sz="1200" dirty="0"/>
                    </a:p>
                  </a:txBody>
                  <a:tcPr/>
                </a:tc>
              </a:tr>
              <a:tr h="42698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СТАВКА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6,5%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9,9%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10,6%</a:t>
                      </a:r>
                      <a:endParaRPr lang="ru-RU" dirty="0"/>
                    </a:p>
                  </a:txBody>
                  <a:tcPr/>
                </a:tc>
              </a:tr>
              <a:tr h="42698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СРОК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7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7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До 3 лет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175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         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352" y="188640"/>
            <a:ext cx="8640960" cy="148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713387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Кредитные продукты для </a:t>
            </a:r>
            <a:r>
              <a:rPr lang="ru-RU" b="1" dirty="0" err="1" smtClean="0"/>
              <a:t>спецсегментов</a:t>
            </a:r>
            <a:endParaRPr lang="ru-RU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528474"/>
              </p:ext>
            </p:extLst>
          </p:nvPr>
        </p:nvGraphicFramePr>
        <p:xfrm>
          <a:off x="152352" y="1988840"/>
          <a:ext cx="8640960" cy="39656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5002"/>
                <a:gridCol w="2012558"/>
                <a:gridCol w="2232248"/>
                <a:gridCol w="2781152"/>
              </a:tblGrid>
              <a:tr h="8262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ВЫСОКО</a:t>
                      </a:r>
                    </a:p>
                    <a:p>
                      <a:pPr algn="ctr"/>
                      <a:r>
                        <a:rPr lang="ru-RU" sz="1600" dirty="0" smtClean="0"/>
                        <a:t>ТЕХНОЛОГИЧНЫЙ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РАЗВИТИЕ</a:t>
                      </a:r>
                      <a:r>
                        <a:rPr lang="ru-RU" baseline="0" dirty="0" smtClean="0"/>
                        <a:t> МОНОГОРОДОВ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/>
                        <a:t>СТАРТАП</a:t>
                      </a:r>
                      <a:endParaRPr lang="ru-RU" sz="1800" b="1" i="0" dirty="0"/>
                    </a:p>
                  </a:txBody>
                  <a:tcPr/>
                </a:tc>
              </a:tr>
              <a:tr h="901966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ОСОБЫЕ</a:t>
                      </a:r>
                      <a:r>
                        <a:rPr lang="ru-RU" sz="1400" b="1" baseline="0" dirty="0" smtClean="0"/>
                        <a:t> УСЛОВИЯ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Инновационные высокотехнологичные</a:t>
                      </a:r>
                      <a:r>
                        <a:rPr lang="ru-RU" sz="1300" baseline="0" dirty="0" smtClean="0"/>
                        <a:t> предприятия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Осуществление деятельности</a:t>
                      </a:r>
                      <a:r>
                        <a:rPr lang="ru-RU" sz="1400" baseline="0" dirty="0" smtClean="0"/>
                        <a:t> в моногороде (Вичуга, Фурманов, Южа и др.)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На создание нового продукта,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 модели бизнеса, которых ранее не существовало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049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СУММА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1 млрд.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</a:t>
                      </a:r>
                      <a:r>
                        <a:rPr lang="ru-RU" baseline="0" dirty="0" smtClean="0"/>
                        <a:t> 1 млрд.руб.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От 10 млн. до 1млрд. руб.</a:t>
                      </a:r>
                      <a:endParaRPr lang="ru-RU" sz="1800" dirty="0"/>
                    </a:p>
                  </a:txBody>
                  <a:tcPr/>
                </a:tc>
              </a:tr>
              <a:tr h="35964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СТАВКА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9,6%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8,9% -10,6%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Устанавливается индивидуально, по решению Банка, на основании внутреннего рейтинга субъекта МСП</a:t>
                      </a:r>
                    </a:p>
                  </a:txBody>
                  <a:tcPr/>
                </a:tc>
              </a:tr>
              <a:tr h="33049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СРОК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7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До</a:t>
                      </a:r>
                      <a:r>
                        <a:rPr lang="ru-RU" baseline="0" dirty="0" smtClean="0"/>
                        <a:t> 7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7 лет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645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         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352" y="188640"/>
            <a:ext cx="8640960" cy="136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DB55ECF3-F676-6245-AADC-8D113AB00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/>
              <a:t>Продукты для с/х кооперативов</a:t>
            </a:r>
          </a:p>
          <a:p>
            <a:pPr algn="ctr">
              <a:buNone/>
            </a:pPr>
            <a:endParaRPr lang="ru-RU" sz="12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360783"/>
              </p:ext>
            </p:extLst>
          </p:nvPr>
        </p:nvGraphicFramePr>
        <p:xfrm>
          <a:off x="755576" y="2204864"/>
          <a:ext cx="8064897" cy="447514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707861"/>
                <a:gridCol w="2087385"/>
                <a:gridCol w="2087385"/>
                <a:gridCol w="2182266"/>
              </a:tblGrid>
              <a:tr h="4320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КООПЕРАЦИЯ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АГРОПАРК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ПРЕДЭКСПОРТ</a:t>
                      </a:r>
                      <a:endParaRPr lang="ru-RU" dirty="0"/>
                    </a:p>
                  </a:txBody>
                  <a:tcPr/>
                </a:tc>
              </a:tr>
              <a:tr h="1109311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Цель предоставления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Приобретение сырья, товаров, материалов, комплектующих, оплаты работ и услуг, выплаты заработной платы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Строительство, приобретение,</a:t>
                      </a:r>
                      <a:r>
                        <a:rPr lang="ru-RU" sz="1400" baseline="0" dirty="0" smtClean="0"/>
                        <a:t> реконструкция, модернизация , ремонт оборудования, зданий сооружений и т.д.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Приобретение сырья, товаров, материалов, комплектующих, оплаты работ и услуг, выплаты заработной платы, участие в закупке</a:t>
                      </a:r>
                      <a:endParaRPr lang="ru-RU" sz="1400" dirty="0"/>
                    </a:p>
                  </a:txBody>
                  <a:tcPr/>
                </a:tc>
              </a:tr>
              <a:tr h="86064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Сумма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1-25 млн.руб.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До 1</a:t>
                      </a:r>
                      <a:r>
                        <a:rPr lang="ru-RU" sz="2400" baseline="0" dirty="0" smtClean="0"/>
                        <a:t> млрд.руб.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1-500 млн.руб.</a:t>
                      </a:r>
                      <a:endParaRPr lang="ru-RU" sz="2400" dirty="0"/>
                    </a:p>
                  </a:txBody>
                  <a:tcPr/>
                </a:tc>
              </a:tr>
              <a:tr h="88745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Ставка</a:t>
                      </a:r>
                      <a:endParaRPr lang="ru-RU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8,9% для малого бизнеса</a:t>
                      </a:r>
                    </a:p>
                    <a:p>
                      <a:pPr algn="ctr"/>
                      <a:r>
                        <a:rPr lang="ru-RU" sz="2400" dirty="0" smtClean="0"/>
                        <a:t>9,9% для</a:t>
                      </a:r>
                      <a:r>
                        <a:rPr lang="ru-RU" sz="2400" baseline="0" dirty="0" smtClean="0"/>
                        <a:t> среднего бизнеса</a:t>
                      </a:r>
                    </a:p>
                    <a:p>
                      <a:pPr algn="ctr"/>
                      <a:r>
                        <a:rPr lang="ru-RU" sz="2400" baseline="0" dirty="0" smtClean="0"/>
                        <a:t>По программе </a:t>
                      </a:r>
                      <a:r>
                        <a:rPr lang="ru-RU" sz="2400" baseline="0" dirty="0" err="1" smtClean="0"/>
                        <a:t>Минсельхозразвития</a:t>
                      </a:r>
                      <a:r>
                        <a:rPr lang="ru-RU" sz="2400" baseline="0" dirty="0" smtClean="0"/>
                        <a:t> 1-5%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212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Срок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До 7 лет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До 7 лет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До 3 лет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522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         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352" y="188640"/>
            <a:ext cx="8640960" cy="148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870796"/>
              </p:ext>
            </p:extLst>
          </p:nvPr>
        </p:nvGraphicFramePr>
        <p:xfrm>
          <a:off x="179512" y="1628801"/>
          <a:ext cx="8856984" cy="45432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28492"/>
                <a:gridCol w="4428492"/>
              </a:tblGrid>
              <a:tr h="331503">
                <a:tc gridSpan="2"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Общие</a:t>
                      </a:r>
                      <a:r>
                        <a:rPr lang="ru-RU" sz="2200" baseline="0" dirty="0" smtClean="0"/>
                        <a:t> п</a:t>
                      </a:r>
                      <a:r>
                        <a:rPr lang="ru-RU" sz="2200" dirty="0" smtClean="0"/>
                        <a:t>араметры обеспечения</a:t>
                      </a:r>
                      <a:endParaRPr lang="ru-RU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4862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Сумма кредита до 10 млн. руб.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Сумма кредита свыше 10 млн. руб. </a:t>
                      </a:r>
                      <a:endParaRPr lang="ru-RU" sz="2000" b="1" dirty="0"/>
                    </a:p>
                  </a:txBody>
                  <a:tcPr/>
                </a:tc>
              </a:tr>
              <a:tr h="745882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1) Поручительство на весь срок</a:t>
                      </a:r>
                      <a:r>
                        <a:rPr lang="ru-RU" sz="2000" b="1" baseline="0" dirty="0" smtClean="0"/>
                        <a:t> действия кредита:</a:t>
                      </a:r>
                      <a:endParaRPr lang="ru-RU" sz="2000" b="1" dirty="0" smtClean="0"/>
                    </a:p>
                    <a:p>
                      <a:pPr algn="ctr"/>
                      <a:r>
                        <a:rPr lang="ru-RU" sz="1400" dirty="0" smtClean="0"/>
                        <a:t>Для ООО - владельцев, участников бизнеса;</a:t>
                      </a:r>
                    </a:p>
                    <a:p>
                      <a:pPr algn="ctr"/>
                      <a:r>
                        <a:rPr lang="ru-RU" sz="1400" dirty="0" smtClean="0"/>
                        <a:t>для ИП – близких родственников 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7584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2) Обеспечение кредита в объеме не менее 70% от суммы:</a:t>
                      </a:r>
                    </a:p>
                    <a:p>
                      <a:pPr algn="l"/>
                      <a:r>
                        <a:rPr lang="ru-RU" sz="1800" dirty="0" smtClean="0"/>
                        <a:t>- </a:t>
                      </a:r>
                      <a:r>
                        <a:rPr lang="ru-RU" sz="1600" dirty="0" smtClean="0"/>
                        <a:t>недвижимость;</a:t>
                      </a:r>
                    </a:p>
                    <a:p>
                      <a:r>
                        <a:rPr lang="ru-RU" sz="1600" dirty="0" smtClean="0"/>
                        <a:t>- транспортные средства</a:t>
                      </a:r>
                      <a:r>
                        <a:rPr lang="ru-RU" sz="1600" baseline="0" dirty="0" smtClean="0"/>
                        <a:t> (</a:t>
                      </a:r>
                      <a:r>
                        <a:rPr lang="ru-RU" sz="1600" dirty="0" smtClean="0"/>
                        <a:t>не старше 3х лет);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dirty="0" smtClean="0"/>
                        <a:t>  оборудование (не</a:t>
                      </a:r>
                      <a:r>
                        <a:rPr lang="ru-RU" sz="1600" baseline="0" dirty="0" smtClean="0"/>
                        <a:t> старше </a:t>
                      </a:r>
                      <a:r>
                        <a:rPr lang="ru-RU" sz="1600" dirty="0" smtClean="0"/>
                        <a:t>3 лет ), в том</a:t>
                      </a:r>
                      <a:r>
                        <a:rPr lang="ru-RU" sz="1600" baseline="0" dirty="0" smtClean="0"/>
                        <a:t> числе </a:t>
                      </a:r>
                      <a:r>
                        <a:rPr lang="ru-RU" sz="1600" dirty="0" smtClean="0"/>
                        <a:t>приобретаемое за счет кредита;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600" dirty="0" smtClean="0"/>
                        <a:t>- поручительство Ивановского государственного</a:t>
                      </a:r>
                      <a:r>
                        <a:rPr lang="ru-RU" sz="1600" baseline="0" dirty="0" smtClean="0"/>
                        <a:t> фонда поддержки малого предпринимательства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 smtClean="0"/>
                    </a:p>
                  </a:txBody>
                  <a:tcPr/>
                </a:tc>
              </a:tr>
              <a:tr h="306351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+ независимая гарантия АО «Корпорация «МСП».</a:t>
                      </a:r>
                    </a:p>
                  </a:txBody>
                  <a:tcPr/>
                </a:tc>
              </a:tr>
              <a:tr h="1188869">
                <a:tc gridSpan="2">
                  <a:txBody>
                    <a:bodyPr/>
                    <a:lstStyle/>
                    <a:p>
                      <a:endParaRPr lang="ru-RU" sz="1200" b="1" dirty="0" smtClean="0"/>
                    </a:p>
                    <a:p>
                      <a:pPr algn="ctr"/>
                      <a:r>
                        <a:rPr lang="ru-RU" sz="2000" b="1" dirty="0" smtClean="0"/>
                        <a:t>ДЛЯ ИНДИВИДУАЛЬНЫХ ПРЕДПРИНИМАТЕЛЕЙ </a:t>
                      </a:r>
                      <a:r>
                        <a:rPr lang="ru-RU" sz="2000" b="1" u="sng" dirty="0" smtClean="0"/>
                        <a:t>КРЕДИТ ДО 3 МЛН.РУБ. </a:t>
                      </a:r>
                      <a:r>
                        <a:rPr lang="ru-RU" sz="2000" b="1" dirty="0" smtClean="0"/>
                        <a:t>ОБЕСПЕЧИВАЕТСЯ </a:t>
                      </a:r>
                      <a:r>
                        <a:rPr lang="ru-RU" sz="2000" b="1" u="sng" dirty="0" smtClean="0"/>
                        <a:t>ТОЛЬКО ПОРУЧИТЕЛЬСТВОМ ФЛ</a:t>
                      </a:r>
                      <a:r>
                        <a:rPr lang="ru-RU" sz="2000" b="1" dirty="0" smtClean="0"/>
                        <a:t>!!!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175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         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352" y="188640"/>
            <a:ext cx="8640960" cy="148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632423"/>
                </a:solidFill>
                <a:latin typeface="Arial"/>
              </a:rPr>
              <a:t>Контакты</a:t>
            </a:r>
            <a:endParaRPr lang="ru-RU" sz="2400" b="1" dirty="0">
              <a:latin typeface="Times New Roman"/>
            </a:endParaRPr>
          </a:p>
          <a:p>
            <a:pPr marL="358775" indent="0">
              <a:spcAft>
                <a:spcPts val="0"/>
              </a:spcAft>
              <a:buNone/>
            </a:pPr>
            <a:endParaRPr lang="ru-RU" sz="2400" b="1" dirty="0">
              <a:solidFill>
                <a:srgbClr val="632423"/>
              </a:solidFill>
              <a:latin typeface="Arial"/>
              <a:ea typeface="Times New Roman"/>
            </a:endParaRPr>
          </a:p>
          <a:p>
            <a:pPr marL="358775" indent="0">
              <a:spcAft>
                <a:spcPts val="0"/>
              </a:spcAft>
              <a:buNone/>
            </a:pPr>
            <a:r>
              <a:rPr lang="ru-RU" sz="2400" b="1" dirty="0">
                <a:solidFill>
                  <a:srgbClr val="632423"/>
                </a:solidFill>
                <a:latin typeface="Arial"/>
                <a:ea typeface="Times New Roman"/>
              </a:rPr>
              <a:t>Наш адрес: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 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153000, г. Иваново,</a:t>
            </a: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Шереметевский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проспект, д. 85 Г, Центр «Мой Бизнес»</a:t>
            </a:r>
          </a:p>
          <a:p>
            <a:pPr marL="358775" indent="0"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Телефон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+7 (4932</a:t>
            </a:r>
            <a:r>
              <a:rPr lang="ru-RU" sz="2400" i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) </a:t>
            </a:r>
            <a:r>
              <a:rPr lang="ru-RU" sz="2400" i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30-89-34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358775" indent="0">
              <a:spcAft>
                <a:spcPts val="0"/>
              </a:spcAft>
              <a:buNone/>
            </a:pP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Email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</a:t>
            </a: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300121@mail.ru</a:t>
            </a:r>
          </a:p>
          <a:p>
            <a:pPr marL="358775" indent="0">
              <a:spcAft>
                <a:spcPts val="0"/>
              </a:spcAft>
              <a:buNone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Сайт:</a:t>
            </a: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http//www.igfpmp.ru/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1756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2386</TotalTime>
  <Words>749</Words>
  <Application>Microsoft Office PowerPoint</Application>
  <PresentationFormat>Экран (4:3)</PresentationFormat>
  <Paragraphs>169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         </vt:lpstr>
      <vt:lpstr>            </vt:lpstr>
      <vt:lpstr>            </vt:lpstr>
      <vt:lpstr>            </vt:lpstr>
      <vt:lpstr>            </vt:lpstr>
      <vt:lpstr>            </vt:lpstr>
      <vt:lpstr>            </vt:lpstr>
      <vt:lpstr>            </vt:lpstr>
    </vt:vector>
  </TitlesOfParts>
  <Company>ИГФПМП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ИВАНОВСКИЙ ГОСУДАРСТВЕННЫЙ  ФОНД ПОДДЕРЖКИ  МАЛОГО ПРЕДПРИНИМАТЕЛЬСТВА</dc:title>
  <dc:creator>Елена В. Коврова</dc:creator>
  <cp:lastModifiedBy>dic</cp:lastModifiedBy>
  <cp:revision>164</cp:revision>
  <cp:lastPrinted>2018-12-24T09:21:33Z</cp:lastPrinted>
  <dcterms:created xsi:type="dcterms:W3CDTF">2018-06-21T06:22:51Z</dcterms:created>
  <dcterms:modified xsi:type="dcterms:W3CDTF">2019-01-16T08:16:27Z</dcterms:modified>
</cp:coreProperties>
</file>