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19"/>
  </p:notesMasterIdLst>
  <p:handoutMasterIdLst>
    <p:handoutMasterId r:id="rId20"/>
  </p:handoutMasterIdLst>
  <p:sldIdLst>
    <p:sldId id="1408" r:id="rId2"/>
    <p:sldId id="1409" r:id="rId3"/>
    <p:sldId id="1384" r:id="rId4"/>
    <p:sldId id="1356" r:id="rId5"/>
    <p:sldId id="1377" r:id="rId6"/>
    <p:sldId id="1385" r:id="rId7"/>
    <p:sldId id="1361" r:id="rId8"/>
    <p:sldId id="1386" r:id="rId9"/>
    <p:sldId id="1355" r:id="rId10"/>
    <p:sldId id="1391" r:id="rId11"/>
    <p:sldId id="1360" r:id="rId12"/>
    <p:sldId id="1378" r:id="rId13"/>
    <p:sldId id="1362" r:id="rId14"/>
    <p:sldId id="1398" r:id="rId15"/>
    <p:sldId id="1392" r:id="rId16"/>
    <p:sldId id="1400" r:id="rId17"/>
    <p:sldId id="1366" r:id="rId18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76" userDrawn="1">
          <p15:clr>
            <a:srgbClr val="A4A3A4"/>
          </p15:clr>
        </p15:guide>
        <p15:guide id="2" orient="horz" pos="832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4" orient="horz" pos="522" userDrawn="1">
          <p15:clr>
            <a:srgbClr val="A4A3A4"/>
          </p15:clr>
        </p15:guide>
        <p15:guide id="5" orient="horz" pos="1973" userDrawn="1">
          <p15:clr>
            <a:srgbClr val="A4A3A4"/>
          </p15:clr>
        </p15:guide>
        <p15:guide id="6" orient="horz" pos="165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2472" userDrawn="1">
          <p15:clr>
            <a:srgbClr val="A4A3A4"/>
          </p15:clr>
        </p15:guide>
        <p15:guide id="9" pos="4717" userDrawn="1">
          <p15:clr>
            <a:srgbClr val="A4A3A4"/>
          </p15:clr>
        </p15:guide>
        <p15:guide id="10" pos="3849" userDrawn="1">
          <p15:clr>
            <a:srgbClr val="A4A3A4"/>
          </p15:clr>
        </p15:guide>
        <p15:guide id="11" pos="7688" userDrawn="1">
          <p15:clr>
            <a:srgbClr val="A4A3A4"/>
          </p15:clr>
        </p15:guide>
        <p15:guide id="12" pos="544" userDrawn="1">
          <p15:clr>
            <a:srgbClr val="A4A3A4"/>
          </p15:clr>
        </p15:guide>
        <p15:guide id="13" pos="1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70C0"/>
    <a:srgbClr val="E7F5FE"/>
    <a:srgbClr val="00A1DE"/>
    <a:srgbClr val="FCD7B9"/>
    <a:srgbClr val="3C8A2E"/>
    <a:srgbClr val="72C7E7"/>
    <a:srgbClr val="F5750B"/>
    <a:srgbClr val="FFFFFF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87209" autoAdjust="0"/>
  </p:normalViewPr>
  <p:slideViewPr>
    <p:cSldViewPr snapToGrid="0" showGuides="1">
      <p:cViewPr varScale="1">
        <p:scale>
          <a:sx n="89" d="100"/>
          <a:sy n="89" d="100"/>
        </p:scale>
        <p:origin x="1524" y="90"/>
      </p:cViewPr>
      <p:guideLst>
        <p:guide orient="horz" pos="476"/>
        <p:guide orient="horz" pos="832"/>
        <p:guide orient="horz" pos="5103"/>
        <p:guide orient="horz" pos="522"/>
        <p:guide orient="horz" pos="1973"/>
        <p:guide orient="horz" pos="165"/>
        <p:guide pos="229"/>
        <p:guide pos="2472"/>
        <p:guide pos="4717"/>
        <p:guide pos="3849"/>
        <p:guide pos="7688"/>
        <p:guide pos="544"/>
        <p:guide pos="1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01D23FA9-EC24-4459-84B6-F0EA42D78154}">
      <dgm:prSet phldrT="[Текст]" custT="1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1EAFB972-9367-44F6-B75E-CAD6F4A9855C}" type="parTrans" cxnId="{3EE9A413-4839-4763-919B-12467B3A636F}">
      <dgm:prSet/>
      <dgm:spPr/>
      <dgm:t>
        <a:bodyPr/>
        <a:lstStyle/>
        <a:p>
          <a:endParaRPr lang="ru-RU"/>
        </a:p>
      </dgm:t>
    </dgm:pt>
    <dgm:pt modelId="{FCF1BCA6-0B6D-40E7-A1D4-8FBB7ED152A2}" type="sibTrans" cxnId="{3EE9A413-4839-4763-919B-12467B3A636F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76970" custLinFactNeighborX="27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29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/>
      <dgm:spPr/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31358" custLinFactNeighborX="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7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/>
      <dgm:spPr/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84064" custLinFactNeighborX="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LinFactNeighborX="18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346C6F3-005A-4557-96F5-8703D7F09251}" type="presOf" srcId="{D9C4D902-BD1F-4A38-B8A5-AB2B58925766}" destId="{358BADB0-A89A-48CE-B619-DA3839D44E0F}" srcOrd="0" destOrd="1" presId="urn:microsoft.com/office/officeart/2005/8/layout/hProcess4"/>
    <dgm:cxn modelId="{C6284C04-F373-421D-B00C-951E83B91677}" type="presOf" srcId="{A911B4F7-8BC9-47D7-9642-A633630B2A46}" destId="{86DDBEE2-8B91-44ED-B629-4631F9E18A12}" srcOrd="0" destOrd="0" presId="urn:microsoft.com/office/officeart/2005/8/layout/hProcess4"/>
    <dgm:cxn modelId="{1501C540-B400-4C59-9DAC-D64FBE8A660C}" type="presOf" srcId="{4BA94C8C-63E7-4819-9483-BDD6924D3746}" destId="{92BF8A00-5694-4464-90D9-1154141BC261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15E9255D-F264-4FF3-A457-4FE4DFA7BC18}" srcId="{4BA94C8C-63E7-4819-9483-BDD6924D3746}" destId="{63B2E526-0BFE-4FA5-A8D7-298406FAE965}" srcOrd="0" destOrd="0" parTransId="{57A5F5D4-98C2-4C16-9F39-F6287D891ABE}" sibTransId="{1E4685F7-B719-48A5-8C55-EDBA33AD99D6}"/>
    <dgm:cxn modelId="{9B8F273A-7734-4F66-9B24-9C396369A824}" type="presOf" srcId="{60526FAA-63B2-4ADE-AAB0-F298E6F23F64}" destId="{358BADB0-A89A-48CE-B619-DA3839D44E0F}" srcOrd="0" destOrd="0" presId="urn:microsoft.com/office/officeart/2005/8/layout/hProcess4"/>
    <dgm:cxn modelId="{13AD084F-B97A-4653-B873-0E3BDE4672B1}" type="presOf" srcId="{437AB23B-13B0-4AE3-924E-BFAE5EAE00A9}" destId="{0FFF5994-F4E1-424D-B972-4AA99AE9B8C2}" srcOrd="0" destOrd="0" presId="urn:microsoft.com/office/officeart/2005/8/layout/hProcess4"/>
    <dgm:cxn modelId="{32F6310B-9B6C-4F77-B7BC-F3C2A3B46007}" type="presOf" srcId="{8A8884EC-BED0-4A5D-9FB1-F77856440A7A}" destId="{86DDBEE2-8B91-44ED-B629-4631F9E18A12}" srcOrd="0" destOrd="1" presId="urn:microsoft.com/office/officeart/2005/8/layout/hProcess4"/>
    <dgm:cxn modelId="{458F19E9-3288-4B1D-B6EB-B59DC6233E61}" type="presOf" srcId="{AED6E543-D1E5-49FA-8209-021D517975D8}" destId="{625D5B61-73EB-4687-B366-E6F70F0FDF74}" srcOrd="0" destOrd="0" presId="urn:microsoft.com/office/officeart/2005/8/layout/hProcess4"/>
    <dgm:cxn modelId="{EAC61BCB-91CF-458D-8DE6-B75F857D6322}" type="presOf" srcId="{4DEF7991-DB3B-4EFB-B409-20A96B442569}" destId="{F827665D-69F4-4582-BEB2-A5794CA30A06}" srcOrd="0" destOrd="0" presId="urn:microsoft.com/office/officeart/2005/8/layout/hProcess4"/>
    <dgm:cxn modelId="{3EE9A413-4839-4763-919B-12467B3A636F}" srcId="{4BA94C8C-63E7-4819-9483-BDD6924D3746}" destId="{01D23FA9-EC24-4459-84B6-F0EA42D78154}" srcOrd="1" destOrd="0" parTransId="{1EAFB972-9367-44F6-B75E-CAD6F4A9855C}" sibTransId="{FCF1BCA6-0B6D-40E7-A1D4-8FBB7ED152A2}"/>
    <dgm:cxn modelId="{A3CD0832-9689-4028-BD60-CB681D6A04E9}" type="presOf" srcId="{63B2E526-0BFE-4FA5-A8D7-298406FAE965}" destId="{F32D151A-7816-4D8F-AF44-C36440897AD6}" srcOrd="0" destOrd="0" presId="urn:microsoft.com/office/officeart/2005/8/layout/hProcess4"/>
    <dgm:cxn modelId="{2E65FFDB-6336-4792-BA1D-060C7170E6FC}" type="presOf" srcId="{01D23FA9-EC24-4459-84B6-F0EA42D78154}" destId="{F32D151A-7816-4D8F-AF44-C36440897AD6}" srcOrd="0" destOrd="1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73A16509-1765-4041-B0ED-4DF964645DA7}" type="presOf" srcId="{60526FAA-63B2-4ADE-AAB0-F298E6F23F64}" destId="{44CE7E4B-B570-41DA-97BE-9F7D5574F4E3}" srcOrd="1" destOrd="0" presId="urn:microsoft.com/office/officeart/2005/8/layout/hProcess4"/>
    <dgm:cxn modelId="{FF952FDA-03BB-428A-A171-648B1548E607}" type="presOf" srcId="{01D23FA9-EC24-4459-84B6-F0EA42D78154}" destId="{1A5E6DB2-5944-4C01-A9F4-4A069AB36B67}" srcOrd="1" destOrd="1" presId="urn:microsoft.com/office/officeart/2005/8/layout/hProcess4"/>
    <dgm:cxn modelId="{3D0AB51B-E5C7-4247-A4E7-7062BAA385C2}" type="presOf" srcId="{63B2E526-0BFE-4FA5-A8D7-298406FAE965}" destId="{1A5E6DB2-5944-4C01-A9F4-4A069AB36B67}" srcOrd="1" destOrd="0" presId="urn:microsoft.com/office/officeart/2005/8/layout/hProcess4"/>
    <dgm:cxn modelId="{D0450FDA-BC76-47C2-988D-45F9EB26A779}" type="presOf" srcId="{8A8884EC-BED0-4A5D-9FB1-F77856440A7A}" destId="{7CE3F8E3-8C1C-421D-98A7-8FA69EF747B1}" srcOrd="1" destOrd="1" presId="urn:microsoft.com/office/officeart/2005/8/layout/hProcess4"/>
    <dgm:cxn modelId="{15B7F6F7-94F0-4A4C-AAAC-4EA87065D1FA}" type="presOf" srcId="{E214BA6D-6E14-4C83-A785-B4FF1581D05E}" destId="{C18F92D0-DEF2-4832-8FA1-278D95B6B3A0}" srcOrd="0" destOrd="0" presId="urn:microsoft.com/office/officeart/2005/8/layout/hProcess4"/>
    <dgm:cxn modelId="{CAB8C65F-80BD-4F77-BAB1-263B314301EC}" type="presOf" srcId="{A911B4F7-8BC9-47D7-9642-A633630B2A46}" destId="{7CE3F8E3-8C1C-421D-98A7-8FA69EF747B1}" srcOrd="1" destOrd="0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1277ADD3-18CB-4A79-A6A0-F531EAD63892}" type="presOf" srcId="{19A2954C-5C74-4380-B53D-3134DFD2BD93}" destId="{CDCAD455-EB6B-402B-B181-8BA63311810D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A1BAF308-AB9E-4CB9-9BFC-181699EAA8CD}" type="presOf" srcId="{D9C4D902-BD1F-4A38-B8A5-AB2B58925766}" destId="{44CE7E4B-B570-41DA-97BE-9F7D5574F4E3}" srcOrd="1" destOrd="1" presId="urn:microsoft.com/office/officeart/2005/8/layout/hProcess4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147E48B3-5186-48AD-ACF9-917346AA255A}" type="presParOf" srcId="{625D5B61-73EB-4687-B366-E6F70F0FDF74}" destId="{6AB74C41-EE21-414F-B880-C91960AE5EC4}" srcOrd="0" destOrd="0" presId="urn:microsoft.com/office/officeart/2005/8/layout/hProcess4"/>
    <dgm:cxn modelId="{46A04AB2-4E9A-4F53-92CB-093223AE9F1B}" type="presParOf" srcId="{625D5B61-73EB-4687-B366-E6F70F0FDF74}" destId="{BC05A9D6-CA71-4512-9D58-2019022C136A}" srcOrd="1" destOrd="0" presId="urn:microsoft.com/office/officeart/2005/8/layout/hProcess4"/>
    <dgm:cxn modelId="{0ED9E5B0-2868-435B-AC52-2308EE60F069}" type="presParOf" srcId="{625D5B61-73EB-4687-B366-E6F70F0FDF74}" destId="{901CFE09-8308-4CB6-B42D-B87DA4DB62C7}" srcOrd="2" destOrd="0" presId="urn:microsoft.com/office/officeart/2005/8/layout/hProcess4"/>
    <dgm:cxn modelId="{E84663C9-B058-4D2C-A340-B9721BBB242D}" type="presParOf" srcId="{901CFE09-8308-4CB6-B42D-B87DA4DB62C7}" destId="{574BB2E0-F6FB-4BB5-8728-33C0181856D8}" srcOrd="0" destOrd="0" presId="urn:microsoft.com/office/officeart/2005/8/layout/hProcess4"/>
    <dgm:cxn modelId="{A679F199-7016-4621-9E84-1313BDD2B8BE}" type="presParOf" srcId="{574BB2E0-F6FB-4BB5-8728-33C0181856D8}" destId="{324361FE-5E04-4D56-84CD-3FBAD654CDE0}" srcOrd="0" destOrd="0" presId="urn:microsoft.com/office/officeart/2005/8/layout/hProcess4"/>
    <dgm:cxn modelId="{94689B40-D694-42F6-8523-D516019C9F39}" type="presParOf" srcId="{574BB2E0-F6FB-4BB5-8728-33C0181856D8}" destId="{358BADB0-A89A-48CE-B619-DA3839D44E0F}" srcOrd="1" destOrd="0" presId="urn:microsoft.com/office/officeart/2005/8/layout/hProcess4"/>
    <dgm:cxn modelId="{1DB85FE2-AB0F-4069-952D-8411F8A40E1D}" type="presParOf" srcId="{574BB2E0-F6FB-4BB5-8728-33C0181856D8}" destId="{44CE7E4B-B570-41DA-97BE-9F7D5574F4E3}" srcOrd="2" destOrd="0" presId="urn:microsoft.com/office/officeart/2005/8/layout/hProcess4"/>
    <dgm:cxn modelId="{7A8E8673-D68F-4609-A9DF-184A5583041C}" type="presParOf" srcId="{574BB2E0-F6FB-4BB5-8728-33C0181856D8}" destId="{0FFF5994-F4E1-424D-B972-4AA99AE9B8C2}" srcOrd="3" destOrd="0" presId="urn:microsoft.com/office/officeart/2005/8/layout/hProcess4"/>
    <dgm:cxn modelId="{38973EEE-F71B-4431-945A-0341A1B7A3F2}" type="presParOf" srcId="{574BB2E0-F6FB-4BB5-8728-33C0181856D8}" destId="{F268AAC0-5B1D-4FF2-A23A-A4120CB7760F}" srcOrd="4" destOrd="0" presId="urn:microsoft.com/office/officeart/2005/8/layout/hProcess4"/>
    <dgm:cxn modelId="{C2B38A50-990A-4EB1-A3A3-1C07C8F9065C}" type="presParOf" srcId="{901CFE09-8308-4CB6-B42D-B87DA4DB62C7}" destId="{F827665D-69F4-4582-BEB2-A5794CA30A06}" srcOrd="1" destOrd="0" presId="urn:microsoft.com/office/officeart/2005/8/layout/hProcess4"/>
    <dgm:cxn modelId="{5A2DC437-786D-49E0-85B4-0859553912D7}" type="presParOf" srcId="{901CFE09-8308-4CB6-B42D-B87DA4DB62C7}" destId="{0FDFAFA8-BEF1-4EA4-AABF-56E29002ACCE}" srcOrd="2" destOrd="0" presId="urn:microsoft.com/office/officeart/2005/8/layout/hProcess4"/>
    <dgm:cxn modelId="{F81F95AD-8830-482B-83A1-00B49767600A}" type="presParOf" srcId="{0FDFAFA8-BEF1-4EA4-AABF-56E29002ACCE}" destId="{1406CEDF-8E1C-46FB-9CFF-1DA3A113C7FE}" srcOrd="0" destOrd="0" presId="urn:microsoft.com/office/officeart/2005/8/layout/hProcess4"/>
    <dgm:cxn modelId="{3C67AEE3-F471-492E-B03F-610EB52E768F}" type="presParOf" srcId="{0FDFAFA8-BEF1-4EA4-AABF-56E29002ACCE}" destId="{86DDBEE2-8B91-44ED-B629-4631F9E18A12}" srcOrd="1" destOrd="0" presId="urn:microsoft.com/office/officeart/2005/8/layout/hProcess4"/>
    <dgm:cxn modelId="{01E996E0-1E2B-4E71-9695-D797C3493935}" type="presParOf" srcId="{0FDFAFA8-BEF1-4EA4-AABF-56E29002ACCE}" destId="{7CE3F8E3-8C1C-421D-98A7-8FA69EF747B1}" srcOrd="2" destOrd="0" presId="urn:microsoft.com/office/officeart/2005/8/layout/hProcess4"/>
    <dgm:cxn modelId="{7AC910AD-9EF3-4E3E-B310-C43D5FE927AC}" type="presParOf" srcId="{0FDFAFA8-BEF1-4EA4-AABF-56E29002ACCE}" destId="{C18F92D0-DEF2-4832-8FA1-278D95B6B3A0}" srcOrd="3" destOrd="0" presId="urn:microsoft.com/office/officeart/2005/8/layout/hProcess4"/>
    <dgm:cxn modelId="{A657B56C-432F-433D-A8E2-507EB5431802}" type="presParOf" srcId="{0FDFAFA8-BEF1-4EA4-AABF-56E29002ACCE}" destId="{DCDC6411-C29A-4982-8684-1D1BFC24E8FE}" srcOrd="4" destOrd="0" presId="urn:microsoft.com/office/officeart/2005/8/layout/hProcess4"/>
    <dgm:cxn modelId="{A62DFE8F-BC13-4A9F-B325-5E292ED56AE3}" type="presParOf" srcId="{901CFE09-8308-4CB6-B42D-B87DA4DB62C7}" destId="{CDCAD455-EB6B-402B-B181-8BA63311810D}" srcOrd="3" destOrd="0" presId="urn:microsoft.com/office/officeart/2005/8/layout/hProcess4"/>
    <dgm:cxn modelId="{2F2056A6-AC7F-4B05-AAFB-920B0C219106}" type="presParOf" srcId="{901CFE09-8308-4CB6-B42D-B87DA4DB62C7}" destId="{F894E1F7-CE39-4E50-B696-64D75C9AA8FE}" srcOrd="4" destOrd="0" presId="urn:microsoft.com/office/officeart/2005/8/layout/hProcess4"/>
    <dgm:cxn modelId="{CF25E489-A262-4BE4-B54F-57E1DC1AC643}" type="presParOf" srcId="{F894E1F7-CE39-4E50-B696-64D75C9AA8FE}" destId="{E1925DF0-50A4-41B2-A5A0-A320ADC8C4E2}" srcOrd="0" destOrd="0" presId="urn:microsoft.com/office/officeart/2005/8/layout/hProcess4"/>
    <dgm:cxn modelId="{3B016C72-CF43-4D1C-A403-CEA6A632A4AF}" type="presParOf" srcId="{F894E1F7-CE39-4E50-B696-64D75C9AA8FE}" destId="{F32D151A-7816-4D8F-AF44-C36440897AD6}" srcOrd="1" destOrd="0" presId="urn:microsoft.com/office/officeart/2005/8/layout/hProcess4"/>
    <dgm:cxn modelId="{69C628A7-EAB2-4822-AFB7-6C86A2115D4A}" type="presParOf" srcId="{F894E1F7-CE39-4E50-B696-64D75C9AA8FE}" destId="{1A5E6DB2-5944-4C01-A9F4-4A069AB36B67}" srcOrd="2" destOrd="0" presId="urn:microsoft.com/office/officeart/2005/8/layout/hProcess4"/>
    <dgm:cxn modelId="{61EDF9CB-8C96-4AAE-9479-8B3A4C5434A9}" type="presParOf" srcId="{F894E1F7-CE39-4E50-B696-64D75C9AA8FE}" destId="{92BF8A00-5694-4464-90D9-1154141BC261}" srcOrd="3" destOrd="0" presId="urn:microsoft.com/office/officeart/2005/8/layout/hProcess4"/>
    <dgm:cxn modelId="{017AE39D-00AD-4F82-8B20-974A98F36E1A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867754" y="1769248"/>
          <a:ext cx="1702809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09745" y="1811239"/>
        <a:ext cx="1618827" cy="1349700"/>
      </dsp:txXfrm>
    </dsp:sp>
    <dsp:sp modelId="{F827665D-69F4-4582-BEB2-A5794CA30A06}">
      <dsp:nvSpPr>
        <dsp:cNvPr id="0" name=""/>
        <dsp:cNvSpPr/>
      </dsp:nvSpPr>
      <dsp:spPr>
        <a:xfrm>
          <a:off x="1846924" y="2298318"/>
          <a:ext cx="2302074" cy="230207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1071605" y="3202931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1094509" y="3225835"/>
        <a:ext cx="1920683" cy="736200"/>
      </dsp:txXfrm>
    </dsp:sp>
    <dsp:sp modelId="{86DDBEE2-8B91-44ED-B629-4631F9E18A12}">
      <dsp:nvSpPr>
        <dsp:cNvPr id="0" name=""/>
        <dsp:cNvSpPr/>
      </dsp:nvSpPr>
      <dsp:spPr>
        <a:xfrm>
          <a:off x="2967386" y="1769248"/>
          <a:ext cx="2906036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009377" y="2202243"/>
        <a:ext cx="2822054" cy="1349700"/>
      </dsp:txXfrm>
    </dsp:sp>
    <dsp:sp modelId="{CDCAD455-EB6B-402B-B181-8BA63311810D}">
      <dsp:nvSpPr>
        <dsp:cNvPr id="0" name=""/>
        <dsp:cNvSpPr/>
      </dsp:nvSpPr>
      <dsp:spPr>
        <a:xfrm>
          <a:off x="4491083" y="654750"/>
          <a:ext cx="2728957" cy="2728957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3743604" y="1378244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766508" y="1401148"/>
        <a:ext cx="1920683" cy="736200"/>
      </dsp:txXfrm>
    </dsp:sp>
    <dsp:sp modelId="{F32D151A-7816-4D8F-AF44-C36440897AD6}">
      <dsp:nvSpPr>
        <dsp:cNvPr id="0" name=""/>
        <dsp:cNvSpPr/>
      </dsp:nvSpPr>
      <dsp:spPr>
        <a:xfrm>
          <a:off x="6287919" y="1769248"/>
          <a:ext cx="1859750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329910" y="1811239"/>
        <a:ext cx="1775768" cy="1349700"/>
      </dsp:txXfrm>
    </dsp:sp>
    <dsp:sp modelId="{92BF8A00-5694-4464-90D9-1154141BC261}">
      <dsp:nvSpPr>
        <dsp:cNvPr id="0" name=""/>
        <dsp:cNvSpPr/>
      </dsp:nvSpPr>
      <dsp:spPr>
        <a:xfrm>
          <a:off x="6448272" y="3202931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471176" y="3225835"/>
        <a:ext cx="1920683" cy="736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11/30/2016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11/30/2016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71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13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3.jp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jpeg"/><Relationship Id="rId19" Type="http://schemas.openxmlformats.org/officeDocument/2006/relationships/image" Target="../media/image33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corpmsp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3809778"/>
            <a:ext cx="10674910" cy="21533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>
                <a:latin typeface="Arial Black" panose="020B0A04020102020204" pitchFamily="34" charset="0"/>
              </a:rPr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>
                <a:latin typeface="Arial Narrow" panose="020B0606020202030204" pitchFamily="34" charset="0"/>
              </a:rPr>
              <a:t>Москва, 2016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6305" y="229506"/>
            <a:ext cx="4367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1 к письму от _________ №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</a:p>
        </p:txBody>
      </p:sp>
    </p:spTree>
    <p:extLst>
      <p:ext uri="{BB962C8B-B14F-4D97-AF65-F5344CB8AC3E}">
        <p14:creationId xmlns:p14="http://schemas.microsoft.com/office/powerpoint/2010/main" val="342229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3251" y="195944"/>
            <a:ext cx="8586593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838382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Продукты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656565"/>
            <a:ext cx="7992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2117668" y="10973081"/>
            <a:ext cx="5112568" cy="820786"/>
          </a:xfrm>
          <a:prstGeom prst="rect">
            <a:avLst/>
          </a:prstGeom>
          <a:noFill/>
        </p:spPr>
      </p:sp>
      <p:sp>
        <p:nvSpPr>
          <p:cNvPr id="75" name="Текст 2"/>
          <p:cNvSpPr txBox="1">
            <a:spLocks/>
          </p:cNvSpPr>
          <p:nvPr/>
        </p:nvSpPr>
        <p:spPr>
          <a:xfrm>
            <a:off x="8758783" y="838385"/>
            <a:ext cx="3896694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Условия</a:t>
            </a:r>
            <a:endParaRPr lang="ru-RU" b="1" kern="0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751814" y="1656565"/>
            <a:ext cx="3502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23751" y="1807543"/>
            <a:ext cx="11930952" cy="6284879"/>
            <a:chOff x="323751" y="2039767"/>
            <a:chExt cx="11930952" cy="6284879"/>
          </a:xfrm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8758783" y="2071303"/>
              <a:ext cx="3495920" cy="6248901"/>
            </a:xfrm>
            <a:prstGeom prst="roundRect">
              <a:avLst>
                <a:gd name="adj" fmla="val 2995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668110" y="2122300"/>
              <a:ext cx="4687613" cy="668303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marL="171450" indent="-171450" defTabSz="957263">
                <a:lnSpc>
                  <a:spcPct val="106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+mj-lt"/>
                  <a:cs typeface="+mn-cs"/>
                </a:rPr>
                <a:t>Прямая гарантия для инвестиций</a:t>
              </a:r>
            </a:p>
            <a:p>
              <a:pPr marL="171450" indent="-171450" defTabSz="957263">
                <a:lnSpc>
                  <a:spcPct val="106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+mj-lt"/>
                  <a:cs typeface="+mn-cs"/>
                </a:rPr>
                <a:t>Прямая гарантия для обеспечения кредитов для неторгового сектора с целью пополнения оборотных средств</a:t>
              </a:r>
              <a:endParaRPr lang="ru-RU" sz="1200" dirty="0">
                <a:latin typeface="+mj-lt"/>
                <a:cs typeface="+mn-cs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70506" y="2100058"/>
              <a:ext cx="3203011" cy="715982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1044000" rIns="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Основные</a:t>
              </a:r>
              <a:r>
                <a:rPr lang="ru-RU" sz="1200" kern="0" dirty="0" smtClean="0">
                  <a:latin typeface="+mj-lt"/>
                </a:rPr>
                <a:t> продукты </a:t>
              </a: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kern="0" dirty="0" smtClean="0">
                  <a:latin typeface="+mj-lt"/>
                </a:rPr>
                <a:t>(для всех субъектов МСП)</a:t>
              </a:r>
              <a:endParaRPr lang="ru-RU" sz="1200" kern="0" dirty="0">
                <a:latin typeface="+mj-lt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68110" y="2995910"/>
              <a:ext cx="4687613" cy="808646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marL="171450" indent="-171450" defTabSz="957263">
                <a:lnSpc>
                  <a:spcPct val="106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+mj-lt"/>
                  <a:cs typeface="+mn-cs"/>
                </a:rPr>
                <a:t>Прямая гарантия для обеспечения гарантии исполнения контракта</a:t>
              </a:r>
            </a:p>
            <a:p>
              <a:pPr marL="171450" indent="-171450" defTabSz="957263">
                <a:lnSpc>
                  <a:spcPct val="106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+mj-lt"/>
                  <a:cs typeface="+mn-cs"/>
                </a:rPr>
                <a:t>Прямая гарантия для обеспечения кредитов на исполнение контрактов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70506" y="2958530"/>
              <a:ext cx="3203011" cy="866338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1044000" rIns="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kern="0" dirty="0" smtClean="0">
                  <a:latin typeface="+mj-lt"/>
                </a:rPr>
                <a:t>Продукты для участников </a:t>
              </a:r>
              <a:r>
                <a:rPr lang="ru-RU" sz="1200" b="1" kern="0" dirty="0" smtClean="0">
                  <a:latin typeface="+mj-lt"/>
                </a:rPr>
                <a:t>государственных </a:t>
              </a:r>
              <a:r>
                <a:rPr lang="ru-RU" sz="1200" kern="0" dirty="0" smtClean="0">
                  <a:latin typeface="+mj-lt"/>
                </a:rPr>
                <a:t>и</a:t>
              </a:r>
              <a:r>
                <a:rPr lang="ru-RU" sz="1200" b="1" kern="0" dirty="0" smtClean="0">
                  <a:latin typeface="+mj-lt"/>
                </a:rPr>
                <a:t> муниципальных закупок </a:t>
              </a:r>
              <a:r>
                <a:rPr lang="ru-RU" sz="1200" kern="0" dirty="0" smtClean="0">
                  <a:latin typeface="+mj-lt"/>
                </a:rPr>
                <a:t>(44-ФЗ и 223-ФЗ)</a:t>
              </a:r>
              <a:endParaRPr lang="ru-RU" sz="1200" kern="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668110" y="4009863"/>
              <a:ext cx="4687613" cy="889511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marL="171450" indent="-171450" defTabSz="957263">
                <a:lnSpc>
                  <a:spcPct val="106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+mj-lt"/>
                  <a:cs typeface="+mn-cs"/>
                </a:rPr>
                <a:t>Прямая гарантия для застройщиков</a:t>
              </a:r>
            </a:p>
            <a:p>
              <a:pPr marL="171450" indent="-171450" defTabSz="957263">
                <a:lnSpc>
                  <a:spcPct val="106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+mj-lt"/>
                  <a:cs typeface="+mn-cs"/>
                </a:rPr>
                <a:t>Прямая гарантия для обеспечения финансирования индустриальных парков</a:t>
              </a:r>
            </a:p>
            <a:p>
              <a:pPr marL="171450" indent="-171450" defTabSz="957263">
                <a:lnSpc>
                  <a:spcPct val="106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+mj-lt"/>
                  <a:cs typeface="+mn-cs"/>
                </a:rPr>
                <a:t>Прямая гарантия для обеспечения кредитов для неторгового сектора с целью пополнения оборотных средств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70506" y="3967358"/>
              <a:ext cx="3203011" cy="952972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1044000" rIns="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kern="0" dirty="0" smtClean="0">
                  <a:latin typeface="+mj-lt"/>
                </a:rPr>
                <a:t>Продукты для </a:t>
              </a:r>
              <a:r>
                <a:rPr lang="ru-RU" sz="1200" b="1" kern="0" dirty="0" smtClean="0">
                  <a:latin typeface="+mj-lt"/>
                </a:rPr>
                <a:t>застройщиков</a:t>
              </a:r>
              <a:r>
                <a:rPr lang="ru-RU" sz="1200" kern="0" dirty="0" smtClean="0">
                  <a:latin typeface="+mj-lt"/>
                </a:rPr>
                <a:t> и компаний, осуществляющих создание </a:t>
              </a:r>
              <a:r>
                <a:rPr lang="ru-RU" sz="1200" b="1" kern="0" dirty="0" smtClean="0">
                  <a:latin typeface="+mj-lt"/>
                </a:rPr>
                <a:t>индустриальных парков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668110" y="5104681"/>
              <a:ext cx="4687613" cy="889511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marL="171450" indent="-171450" defTabSz="957263">
                <a:lnSpc>
                  <a:spcPct val="106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+mj-lt"/>
                  <a:cs typeface="+mn-cs"/>
                </a:rPr>
                <a:t>Прямая гарантия для обеспечения выданных </a:t>
              </a:r>
              <a:r>
                <a:rPr lang="ru-RU" sz="1200" dirty="0" smtClean="0">
                  <a:latin typeface="+mj-lt"/>
                  <a:cs typeface="+mn-cs"/>
                </a:rPr>
                <a:t>кредитов</a:t>
              </a:r>
              <a:endParaRPr lang="ru-RU" sz="1200" dirty="0">
                <a:latin typeface="+mj-lt"/>
                <a:cs typeface="+mn-cs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70506" y="5062820"/>
              <a:ext cx="3203011" cy="952972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1044000" rIns="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kern="0" dirty="0" smtClean="0">
                  <a:latin typeface="+mj-lt"/>
                </a:rPr>
                <a:t>Продукты для субъектов МСП, которым требуется </a:t>
              </a:r>
              <a:r>
                <a:rPr lang="ru-RU" sz="1200" b="1" kern="0" dirty="0" smtClean="0">
                  <a:latin typeface="+mj-lt"/>
                </a:rPr>
                <a:t>изменить условия </a:t>
              </a:r>
              <a:r>
                <a:rPr lang="ru-RU" sz="1200" kern="0" dirty="0" smtClean="0">
                  <a:latin typeface="+mj-lt"/>
                </a:rPr>
                <a:t>по</a:t>
              </a:r>
              <a:r>
                <a:rPr lang="ru-RU" sz="1200" b="1" kern="0" dirty="0" smtClean="0">
                  <a:latin typeface="+mj-lt"/>
                </a:rPr>
                <a:t> </a:t>
              </a:r>
              <a:r>
                <a:rPr lang="ru-RU" sz="1200" kern="0" dirty="0" smtClean="0">
                  <a:latin typeface="+mj-lt"/>
                </a:rPr>
                <a:t>действующим</a:t>
              </a:r>
              <a:r>
                <a:rPr lang="ru-RU" sz="1200" b="1" kern="0" dirty="0" smtClean="0">
                  <a:latin typeface="+mj-lt"/>
                </a:rPr>
                <a:t> кредитным договорам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668110" y="6199499"/>
              <a:ext cx="4687613" cy="107630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marL="171450" indent="-171450" defTabSz="957263">
                <a:lnSpc>
                  <a:spcPct val="106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+mj-lt"/>
                  <a:cs typeface="+mn-cs"/>
                </a:rPr>
                <a:t>Прямая гарантия для обеспечения выданных </a:t>
              </a:r>
              <a:r>
                <a:rPr lang="ru-RU" sz="1200" dirty="0" smtClean="0">
                  <a:latin typeface="+mj-lt"/>
                  <a:cs typeface="+mn-cs"/>
                </a:rPr>
                <a:t>кредитов</a:t>
              </a:r>
              <a:endParaRPr lang="ru-RU" sz="1200" dirty="0">
                <a:latin typeface="+mj-lt"/>
                <a:cs typeface="+mn-cs"/>
              </a:endParaRPr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370506" y="6158282"/>
              <a:ext cx="3203011" cy="1153096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1044000" rIns="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kern="0" dirty="0" smtClean="0">
                  <a:latin typeface="+mj-lt"/>
                </a:rPr>
                <a:t>Продукты для субъектов МСП, </a:t>
              </a:r>
              <a:r>
                <a:rPr lang="ru-RU" sz="1200" b="1" kern="0" dirty="0" smtClean="0">
                  <a:latin typeface="+mj-lt"/>
                </a:rPr>
                <a:t>зарегистрированных</a:t>
              </a:r>
              <a:r>
                <a:rPr lang="ru-RU" sz="1200" kern="0" dirty="0" smtClean="0">
                  <a:latin typeface="+mj-lt"/>
                </a:rPr>
                <a:t> на территории республики </a:t>
              </a:r>
              <a:r>
                <a:rPr lang="ru-RU" sz="1200" b="1" kern="0" dirty="0" smtClean="0">
                  <a:latin typeface="+mj-lt"/>
                </a:rPr>
                <a:t>Крым</a:t>
              </a:r>
              <a:r>
                <a:rPr lang="ru-RU" sz="1200" kern="0" dirty="0" smtClean="0">
                  <a:latin typeface="+mj-lt"/>
                </a:rPr>
                <a:t> и/или городе федерального значения </a:t>
              </a:r>
              <a:r>
                <a:rPr lang="ru-RU" sz="1200" b="1" kern="0" dirty="0" smtClean="0">
                  <a:latin typeface="+mj-lt"/>
                </a:rPr>
                <a:t>Севастополь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68110" y="7481114"/>
              <a:ext cx="4687613" cy="808646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marL="171450" indent="-171450" defTabSz="957263">
                <a:lnSpc>
                  <a:spcPct val="106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200" dirty="0" err="1">
                  <a:latin typeface="+mj-lt"/>
                  <a:cs typeface="+mn-cs"/>
                </a:rPr>
                <a:t>Контргарантия</a:t>
              </a:r>
              <a:endParaRPr lang="ru-RU" sz="1200" dirty="0">
                <a:latin typeface="+mj-lt"/>
                <a:cs typeface="+mn-cs"/>
              </a:endParaRPr>
            </a:p>
            <a:p>
              <a:pPr marL="171450" indent="-171450" defTabSz="957263">
                <a:lnSpc>
                  <a:spcPct val="106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+mj-lt"/>
                  <a:cs typeface="+mn-cs"/>
                </a:rPr>
                <a:t>Синдицированная гарантия</a:t>
              </a:r>
            </a:p>
            <a:p>
              <a:pPr marL="171450" indent="-171450" defTabSz="957263">
                <a:lnSpc>
                  <a:spcPct val="106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+mj-lt"/>
                  <a:cs typeface="+mn-cs"/>
                </a:rPr>
                <a:t>Прямая гарантия, выдаваемая совместно с поручительством </a:t>
              </a:r>
              <a:r>
                <a:rPr lang="ru-RU" sz="1200" dirty="0" smtClean="0">
                  <a:latin typeface="+mj-lt"/>
                  <a:cs typeface="+mn-cs"/>
                </a:rPr>
                <a:t>РГО («</a:t>
              </a:r>
              <a:r>
                <a:rPr lang="ru-RU" sz="1200" dirty="0" err="1" smtClean="0">
                  <a:latin typeface="+mj-lt"/>
                  <a:cs typeface="+mn-cs"/>
                </a:rPr>
                <a:t>Согарантия</a:t>
              </a:r>
              <a:r>
                <a:rPr lang="ru-RU" sz="1200" dirty="0" smtClean="0">
                  <a:latin typeface="+mj-lt"/>
                  <a:cs typeface="+mn-cs"/>
                </a:rPr>
                <a:t>» и «</a:t>
              </a:r>
              <a:r>
                <a:rPr lang="ru-RU" sz="1200" dirty="0" err="1" smtClean="0">
                  <a:latin typeface="+mj-lt"/>
                  <a:cs typeface="+mn-cs"/>
                </a:rPr>
                <a:t>Согарантия</a:t>
              </a:r>
              <a:r>
                <a:rPr lang="ru-RU" sz="1200" dirty="0" smtClean="0">
                  <a:latin typeface="+mj-lt"/>
                  <a:cs typeface="+mn-cs"/>
                </a:rPr>
                <a:t> для Дальнего Востока и моногородов»)</a:t>
              </a:r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370506" y="7453867"/>
              <a:ext cx="3203011" cy="866338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1044000" rIns="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kern="0" dirty="0" smtClean="0">
                  <a:latin typeface="+mj-lt"/>
                </a:rPr>
                <a:t>Продукты с участием </a:t>
              </a:r>
              <a:r>
                <a:rPr lang="ru-RU" sz="1200" b="1" kern="0" dirty="0" smtClean="0">
                  <a:latin typeface="+mj-lt"/>
                </a:rPr>
                <a:t>региональных гарантийных организаций </a:t>
              </a:r>
              <a:r>
                <a:rPr lang="ru-RU" sz="1200" kern="0" dirty="0" smtClean="0">
                  <a:latin typeface="+mj-lt"/>
                </a:rPr>
                <a:t>(РГО)</a:t>
              </a:r>
              <a:endParaRPr lang="ru-RU" sz="1200" kern="0" dirty="0">
                <a:latin typeface="+mj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452775" y="7820303"/>
              <a:ext cx="2801927" cy="5043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Более подробно условия гарантийных на официальном сайте Корпорации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8758783" y="2375253"/>
              <a:ext cx="1492693" cy="40267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tIns="0" rtlCol="0" anchor="t"/>
            <a:lstStyle/>
            <a:p>
              <a:pPr algn="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Срок гарантии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0251476" y="2372834"/>
              <a:ext cx="2003227" cy="40267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до 15 лет </a:t>
              </a:r>
              <a:endPara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endParaRP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в </a:t>
              </a:r>
              <a:r>
                <a:rPr lang="ru-RU" sz="12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зависимости от условий конкретного </a:t>
              </a:r>
              <a:r>
                <a:rPr lang="ru-RU" sz="12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продукта</a:t>
              </a:r>
              <a:endPara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endParaRPr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>
              <a:off x="10251476" y="2258188"/>
              <a:ext cx="0" cy="668303"/>
            </a:xfrm>
            <a:prstGeom prst="line">
              <a:avLst/>
            </a:prstGeom>
            <a:ln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Прямоугольник 108"/>
            <p:cNvSpPr/>
            <p:nvPr/>
          </p:nvSpPr>
          <p:spPr>
            <a:xfrm>
              <a:off x="8758783" y="3037173"/>
              <a:ext cx="1492693" cy="7846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tIns="0" rtlCol="0" anchor="t"/>
            <a:lstStyle/>
            <a:p>
              <a:pPr algn="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Вознаграждение за гарантию</a:t>
              </a: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10251476" y="3032459"/>
              <a:ext cx="2003227" cy="7846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0,75</a:t>
              </a:r>
              <a:r>
                <a:rPr lang="ru-RU" sz="16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%</a:t>
              </a:r>
              <a:r>
                <a:rPr lang="ru-RU" sz="11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 </a:t>
              </a:r>
              <a:r>
                <a:rPr lang="ru-RU" sz="16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годовых</a:t>
              </a:r>
              <a:r>
                <a:rPr lang="ru-RU" sz="11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 </a:t>
              </a: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от </a:t>
              </a:r>
              <a:r>
                <a:rPr lang="ru-RU" sz="12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суммы гарантии за весь срок действия гарантии</a:t>
              </a:r>
            </a:p>
          </p:txBody>
        </p: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10251476" y="3032459"/>
              <a:ext cx="0" cy="784690"/>
            </a:xfrm>
            <a:prstGeom prst="line">
              <a:avLst/>
            </a:prstGeom>
            <a:ln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Прямоугольник 112"/>
            <p:cNvSpPr/>
            <p:nvPr/>
          </p:nvSpPr>
          <p:spPr>
            <a:xfrm>
              <a:off x="8758783" y="3903294"/>
              <a:ext cx="1492693" cy="5895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tIns="0" rtlCol="0" anchor="t"/>
            <a:lstStyle/>
            <a:p>
              <a:pPr algn="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Порядок уплаты вознаграждения</a:t>
              </a: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10251476" y="3816624"/>
              <a:ext cx="2003227" cy="5895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Единовременно / ежегодно / 1 раз в полгода / ежеквартально</a:t>
              </a:r>
            </a:p>
          </p:txBody>
        </p: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10251476" y="3899752"/>
              <a:ext cx="0" cy="589549"/>
            </a:xfrm>
            <a:prstGeom prst="line">
              <a:avLst/>
            </a:prstGeom>
            <a:ln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Прямоугольник 116"/>
            <p:cNvSpPr/>
            <p:nvPr/>
          </p:nvSpPr>
          <p:spPr>
            <a:xfrm>
              <a:off x="8758783" y="5173124"/>
              <a:ext cx="1492693" cy="168205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tIns="0" rtlCol="0" anchor="t"/>
            <a:lstStyle/>
            <a:p>
              <a:pPr algn="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Сумма гарантии</a:t>
              </a: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0251476" y="4924026"/>
              <a:ext cx="2003227" cy="168205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до 50% </a:t>
              </a:r>
              <a:r>
                <a:rPr lang="ru-RU" sz="12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от суммы кредита </a:t>
              </a:r>
              <a:endPara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endParaRP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endParaRP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до </a:t>
              </a:r>
              <a:r>
                <a:rPr lang="ru-RU" sz="16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70% </a:t>
              </a:r>
              <a:r>
                <a:rPr lang="ru-RU" sz="12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в рамках продуктов для участников государственных и муниципальных закупок и в рамках продукта «</a:t>
              </a:r>
              <a:r>
                <a:rPr lang="ru-RU" sz="1200" kern="0" dirty="0" err="1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Согарантия</a:t>
              </a:r>
              <a:r>
                <a:rPr lang="ru-RU" sz="12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»</a:t>
              </a: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endParaRP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до </a:t>
              </a:r>
              <a:r>
                <a:rPr lang="ru-RU" sz="16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75% </a:t>
              </a:r>
              <a:r>
                <a:rPr lang="ru-RU" sz="12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в рамках </a:t>
              </a:r>
              <a:r>
                <a:rPr lang="ru-RU" sz="12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продукта «</a:t>
              </a:r>
              <a:r>
                <a:rPr lang="ru-RU" sz="1200" kern="0" dirty="0" err="1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Согарантия</a:t>
              </a:r>
              <a:r>
                <a:rPr lang="ru-RU" sz="12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</a:rPr>
                <a:t> для Дальнего Востока и моногородов»</a:t>
              </a:r>
              <a:endPara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10251476" y="4637969"/>
              <a:ext cx="0" cy="2265219"/>
            </a:xfrm>
            <a:prstGeom prst="line">
              <a:avLst/>
            </a:prstGeom>
            <a:ln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Прямоугольник 120"/>
            <p:cNvSpPr/>
            <p:nvPr/>
          </p:nvSpPr>
          <p:spPr>
            <a:xfrm>
              <a:off x="8758783" y="7226431"/>
              <a:ext cx="1492693" cy="40267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tIns="0" rtlCol="0" anchor="ctr"/>
            <a:lstStyle/>
            <a:p>
              <a:pPr algn="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Обеспечение</a:t>
              </a: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10251476" y="7224012"/>
              <a:ext cx="2003227" cy="40267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не требуется</a:t>
              </a:r>
            </a:p>
          </p:txBody>
        </p: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10251476" y="7234403"/>
              <a:ext cx="0" cy="402670"/>
            </a:xfrm>
            <a:prstGeom prst="line">
              <a:avLst/>
            </a:prstGeom>
            <a:ln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Группа 124"/>
            <p:cNvGrpSpPr/>
            <p:nvPr/>
          </p:nvGrpSpPr>
          <p:grpSpPr>
            <a:xfrm>
              <a:off x="8957035" y="7851762"/>
              <a:ext cx="431915" cy="461932"/>
              <a:chOff x="200025" y="6015992"/>
              <a:chExt cx="475107" cy="508125"/>
            </a:xfrm>
          </p:grpSpPr>
          <p:sp>
            <p:nvSpPr>
              <p:cNvPr id="126" name="Равнобедренный треугольник 125"/>
              <p:cNvSpPr/>
              <p:nvPr/>
            </p:nvSpPr>
            <p:spPr>
              <a:xfrm>
                <a:off x="200025" y="6015992"/>
                <a:ext cx="475107" cy="409576"/>
              </a:xfrm>
              <a:prstGeom prst="triangle">
                <a:avLst/>
              </a:prstGeom>
              <a:noFill/>
              <a:ln w="19050">
                <a:solidFill>
                  <a:srgbClr val="1F4E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 dirty="0">
                  <a:solidFill>
                    <a:srgbClr val="00A1DE"/>
                  </a:solidFill>
                </a:endParaRPr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270234" y="6016285"/>
                <a:ext cx="296589" cy="507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 dirty="0" err="1" smtClean="0">
                    <a:solidFill>
                      <a:srgbClr val="1F4E79"/>
                    </a:solidFill>
                    <a:latin typeface="Book Antiqua" panose="02040602050305030304" pitchFamily="18" charset="0"/>
                    <a:cs typeface="Aparajita" panose="020B0604020202020204" pitchFamily="34" charset="0"/>
                  </a:rPr>
                  <a:t>i</a:t>
                </a:r>
                <a:endParaRPr lang="ru-RU" sz="2400" i="1" dirty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endParaRPr>
              </a:p>
            </p:txBody>
          </p:sp>
        </p:grpSp>
        <p:cxnSp>
          <p:nvCxnSpPr>
            <p:cNvPr id="4" name="Прямая соединительная линия 3"/>
            <p:cNvCxnSpPr/>
            <p:nvPr/>
          </p:nvCxnSpPr>
          <p:spPr>
            <a:xfrm>
              <a:off x="3573517" y="2887285"/>
              <a:ext cx="478220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3573517" y="3896113"/>
              <a:ext cx="478220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3573517" y="4991575"/>
              <a:ext cx="478220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573517" y="6087037"/>
              <a:ext cx="478220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573517" y="7309886"/>
              <a:ext cx="478220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Прямоугольник 66"/>
            <p:cNvSpPr/>
            <p:nvPr/>
          </p:nvSpPr>
          <p:spPr>
            <a:xfrm>
              <a:off x="323751" y="6731343"/>
              <a:ext cx="1048200" cy="524186"/>
            </a:xfrm>
            <a:prstGeom prst="rect">
              <a:avLst/>
            </a:prstGeom>
            <a:noFill/>
          </p:spPr>
          <p:txBody>
            <a:bodyPr wrap="square" lIns="72000" tIns="0" rIns="36000" bIns="0" anchor="ctr">
              <a:noAutofit/>
            </a:bodyPr>
            <a:lstStyle/>
            <a:p>
              <a:pPr algn="ctr"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800" b="1" dirty="0" smtClean="0">
                  <a:latin typeface="+mj-lt"/>
                  <a:cs typeface="+mn-cs"/>
                </a:rPr>
                <a:t>КРЫМ И СЕВАСТОПОЛЬ</a:t>
              </a:r>
            </a:p>
          </p:txBody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694615" y="6296809"/>
              <a:ext cx="306472" cy="467500"/>
            </a:xfrm>
            <a:custGeom>
              <a:avLst/>
              <a:gdLst>
                <a:gd name="T0" fmla="*/ 48 w 96"/>
                <a:gd name="T1" fmla="*/ 147 h 147"/>
                <a:gd name="T2" fmla="*/ 43 w 96"/>
                <a:gd name="T3" fmla="*/ 144 h 147"/>
                <a:gd name="T4" fmla="*/ 0 w 96"/>
                <a:gd name="T5" fmla="*/ 48 h 147"/>
                <a:gd name="T6" fmla="*/ 48 w 96"/>
                <a:gd name="T7" fmla="*/ 0 h 147"/>
                <a:gd name="T8" fmla="*/ 96 w 96"/>
                <a:gd name="T9" fmla="*/ 48 h 147"/>
                <a:gd name="T10" fmla="*/ 52 w 96"/>
                <a:gd name="T11" fmla="*/ 144 h 147"/>
                <a:gd name="T12" fmla="*/ 48 w 96"/>
                <a:gd name="T13" fmla="*/ 147 h 147"/>
                <a:gd name="T14" fmla="*/ 48 w 96"/>
                <a:gd name="T15" fmla="*/ 12 h 147"/>
                <a:gd name="T16" fmla="*/ 12 w 96"/>
                <a:gd name="T17" fmla="*/ 48 h 147"/>
                <a:gd name="T18" fmla="*/ 48 w 96"/>
                <a:gd name="T19" fmla="*/ 131 h 147"/>
                <a:gd name="T20" fmla="*/ 84 w 96"/>
                <a:gd name="T21" fmla="*/ 48 h 147"/>
                <a:gd name="T22" fmla="*/ 48 w 96"/>
                <a:gd name="T23" fmla="*/ 12 h 147"/>
                <a:gd name="T24" fmla="*/ 48 w 96"/>
                <a:gd name="T25" fmla="*/ 77 h 147"/>
                <a:gd name="T26" fmla="*/ 19 w 96"/>
                <a:gd name="T27" fmla="*/ 49 h 147"/>
                <a:gd name="T28" fmla="*/ 48 w 96"/>
                <a:gd name="T29" fmla="*/ 20 h 147"/>
                <a:gd name="T30" fmla="*/ 76 w 96"/>
                <a:gd name="T31" fmla="*/ 49 h 147"/>
                <a:gd name="T32" fmla="*/ 48 w 96"/>
                <a:gd name="T33" fmla="*/ 77 h 147"/>
                <a:gd name="T34" fmla="*/ 48 w 96"/>
                <a:gd name="T35" fmla="*/ 32 h 147"/>
                <a:gd name="T36" fmla="*/ 31 w 96"/>
                <a:gd name="T37" fmla="*/ 49 h 147"/>
                <a:gd name="T38" fmla="*/ 48 w 96"/>
                <a:gd name="T39" fmla="*/ 65 h 147"/>
                <a:gd name="T40" fmla="*/ 64 w 96"/>
                <a:gd name="T41" fmla="*/ 49 h 147"/>
                <a:gd name="T42" fmla="*/ 48 w 96"/>
                <a:gd name="T43" fmla="*/ 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147">
                  <a:moveTo>
                    <a:pt x="48" y="147"/>
                  </a:moveTo>
                  <a:cubicBezTo>
                    <a:pt x="46" y="147"/>
                    <a:pt x="44" y="146"/>
                    <a:pt x="43" y="144"/>
                  </a:cubicBezTo>
                  <a:cubicBezTo>
                    <a:pt x="41" y="142"/>
                    <a:pt x="0" y="90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74" y="0"/>
                    <a:pt x="96" y="22"/>
                    <a:pt x="96" y="48"/>
                  </a:cubicBezTo>
                  <a:cubicBezTo>
                    <a:pt x="96" y="90"/>
                    <a:pt x="54" y="142"/>
                    <a:pt x="52" y="144"/>
                  </a:cubicBezTo>
                  <a:cubicBezTo>
                    <a:pt x="51" y="146"/>
                    <a:pt x="49" y="147"/>
                    <a:pt x="48" y="147"/>
                  </a:cubicBezTo>
                  <a:close/>
                  <a:moveTo>
                    <a:pt x="48" y="12"/>
                  </a:moveTo>
                  <a:cubicBezTo>
                    <a:pt x="28" y="12"/>
                    <a:pt x="12" y="28"/>
                    <a:pt x="12" y="48"/>
                  </a:cubicBezTo>
                  <a:cubicBezTo>
                    <a:pt x="12" y="78"/>
                    <a:pt x="37" y="116"/>
                    <a:pt x="48" y="131"/>
                  </a:cubicBezTo>
                  <a:cubicBezTo>
                    <a:pt x="58" y="116"/>
                    <a:pt x="84" y="78"/>
                    <a:pt x="84" y="48"/>
                  </a:cubicBezTo>
                  <a:cubicBezTo>
                    <a:pt x="84" y="28"/>
                    <a:pt x="67" y="12"/>
                    <a:pt x="48" y="12"/>
                  </a:cubicBezTo>
                  <a:close/>
                  <a:moveTo>
                    <a:pt x="48" y="77"/>
                  </a:moveTo>
                  <a:cubicBezTo>
                    <a:pt x="32" y="77"/>
                    <a:pt x="19" y="64"/>
                    <a:pt x="19" y="49"/>
                  </a:cubicBezTo>
                  <a:cubicBezTo>
                    <a:pt x="19" y="33"/>
                    <a:pt x="32" y="20"/>
                    <a:pt x="48" y="20"/>
                  </a:cubicBezTo>
                  <a:cubicBezTo>
                    <a:pt x="63" y="20"/>
                    <a:pt x="76" y="33"/>
                    <a:pt x="76" y="49"/>
                  </a:cubicBezTo>
                  <a:cubicBezTo>
                    <a:pt x="76" y="64"/>
                    <a:pt x="63" y="77"/>
                    <a:pt x="48" y="77"/>
                  </a:cubicBezTo>
                  <a:close/>
                  <a:moveTo>
                    <a:pt x="48" y="32"/>
                  </a:moveTo>
                  <a:cubicBezTo>
                    <a:pt x="38" y="32"/>
                    <a:pt x="31" y="39"/>
                    <a:pt x="31" y="49"/>
                  </a:cubicBezTo>
                  <a:cubicBezTo>
                    <a:pt x="31" y="58"/>
                    <a:pt x="38" y="65"/>
                    <a:pt x="48" y="65"/>
                  </a:cubicBezTo>
                  <a:cubicBezTo>
                    <a:pt x="57" y="65"/>
                    <a:pt x="64" y="58"/>
                    <a:pt x="64" y="49"/>
                  </a:cubicBezTo>
                  <a:cubicBezTo>
                    <a:pt x="64" y="39"/>
                    <a:pt x="57" y="32"/>
                    <a:pt x="48" y="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cs typeface="Arial" pitchFamily="34" charset="0"/>
              </a:endParaRPr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622658" y="8070494"/>
              <a:ext cx="450386" cy="21126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kern="0" dirty="0" smtClean="0">
                  <a:latin typeface="Arial Narrow" panose="020B0606020202030204" pitchFamily="34" charset="0"/>
                  <a:cs typeface="Times New Roman" pitchFamily="18" charset="0"/>
                </a:rPr>
                <a:t>РГО</a:t>
              </a:r>
              <a:endParaRPr lang="ru-RU" sz="1050" b="1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93" name="Freeform 9"/>
            <p:cNvSpPr>
              <a:spLocks noEditPoints="1"/>
            </p:cNvSpPr>
            <p:nvPr/>
          </p:nvSpPr>
          <p:spPr bwMode="auto">
            <a:xfrm>
              <a:off x="594466" y="3168062"/>
              <a:ext cx="506770" cy="408169"/>
            </a:xfrm>
            <a:custGeom>
              <a:avLst/>
              <a:gdLst>
                <a:gd name="T0" fmla="*/ 308 w 445"/>
                <a:gd name="T1" fmla="*/ 41 h 358"/>
                <a:gd name="T2" fmla="*/ 288 w 445"/>
                <a:gd name="T3" fmla="*/ 12 h 358"/>
                <a:gd name="T4" fmla="*/ 183 w 445"/>
                <a:gd name="T5" fmla="*/ 31 h 358"/>
                <a:gd name="T6" fmla="*/ 89 w 445"/>
                <a:gd name="T7" fmla="*/ 49 h 358"/>
                <a:gd name="T8" fmla="*/ 34 w 445"/>
                <a:gd name="T9" fmla="*/ 158 h 358"/>
                <a:gd name="T10" fmla="*/ 223 w 445"/>
                <a:gd name="T11" fmla="*/ 355 h 358"/>
                <a:gd name="T12" fmla="*/ 239 w 445"/>
                <a:gd name="T13" fmla="*/ 354 h 358"/>
                <a:gd name="T14" fmla="*/ 68 w 445"/>
                <a:gd name="T15" fmla="*/ 193 h 358"/>
                <a:gd name="T16" fmla="*/ 72 w 445"/>
                <a:gd name="T17" fmla="*/ 102 h 358"/>
                <a:gd name="T18" fmla="*/ 175 w 445"/>
                <a:gd name="T19" fmla="*/ 53 h 358"/>
                <a:gd name="T20" fmla="*/ 252 w 445"/>
                <a:gd name="T21" fmla="*/ 35 h 358"/>
                <a:gd name="T22" fmla="*/ 271 w 445"/>
                <a:gd name="T23" fmla="*/ 48 h 358"/>
                <a:gd name="T24" fmla="*/ 227 w 445"/>
                <a:gd name="T25" fmla="*/ 72 h 358"/>
                <a:gd name="T26" fmla="*/ 159 w 445"/>
                <a:gd name="T27" fmla="*/ 95 h 358"/>
                <a:gd name="T28" fmla="*/ 131 w 445"/>
                <a:gd name="T29" fmla="*/ 144 h 358"/>
                <a:gd name="T30" fmla="*/ 234 w 445"/>
                <a:gd name="T31" fmla="*/ 153 h 358"/>
                <a:gd name="T32" fmla="*/ 357 w 445"/>
                <a:gd name="T33" fmla="*/ 256 h 358"/>
                <a:gd name="T34" fmla="*/ 364 w 445"/>
                <a:gd name="T35" fmla="*/ 237 h 358"/>
                <a:gd name="T36" fmla="*/ 220 w 445"/>
                <a:gd name="T37" fmla="*/ 132 h 358"/>
                <a:gd name="T38" fmla="*/ 143 w 445"/>
                <a:gd name="T39" fmla="*/ 121 h 358"/>
                <a:gd name="T40" fmla="*/ 230 w 445"/>
                <a:gd name="T41" fmla="*/ 96 h 358"/>
                <a:gd name="T42" fmla="*/ 305 w 445"/>
                <a:gd name="T43" fmla="*/ 63 h 358"/>
                <a:gd name="T44" fmla="*/ 390 w 445"/>
                <a:gd name="T45" fmla="*/ 111 h 358"/>
                <a:gd name="T46" fmla="*/ 360 w 445"/>
                <a:gd name="T47" fmla="*/ 205 h 358"/>
                <a:gd name="T48" fmla="*/ 378 w 445"/>
                <a:gd name="T49" fmla="*/ 217 h 358"/>
                <a:gd name="T50" fmla="*/ 407 w 445"/>
                <a:gd name="T51" fmla="*/ 97 h 358"/>
                <a:gd name="T52" fmla="*/ 85 w 445"/>
                <a:gd name="T53" fmla="*/ 40 h 358"/>
                <a:gd name="T54" fmla="*/ 73 w 445"/>
                <a:gd name="T55" fmla="*/ 21 h 358"/>
                <a:gd name="T56" fmla="*/ 13 w 445"/>
                <a:gd name="T57" fmla="*/ 160 h 358"/>
                <a:gd name="T58" fmla="*/ 24 w 445"/>
                <a:gd name="T59" fmla="*/ 149 h 358"/>
                <a:gd name="T60" fmla="*/ 443 w 445"/>
                <a:gd name="T61" fmla="*/ 95 h 358"/>
                <a:gd name="T62" fmla="*/ 314 w 445"/>
                <a:gd name="T63" fmla="*/ 16 h 358"/>
                <a:gd name="T64" fmla="*/ 422 w 445"/>
                <a:gd name="T65" fmla="*/ 102 h 358"/>
                <a:gd name="T66" fmla="*/ 436 w 445"/>
                <a:gd name="T67" fmla="*/ 109 h 358"/>
                <a:gd name="T68" fmla="*/ 249 w 445"/>
                <a:gd name="T69" fmla="*/ 188 h 358"/>
                <a:gd name="T70" fmla="*/ 234 w 445"/>
                <a:gd name="T71" fmla="*/ 205 h 358"/>
                <a:gd name="T72" fmla="*/ 336 w 445"/>
                <a:gd name="T73" fmla="*/ 292 h 358"/>
                <a:gd name="T74" fmla="*/ 344 w 445"/>
                <a:gd name="T75" fmla="*/ 272 h 358"/>
                <a:gd name="T76" fmla="*/ 217 w 445"/>
                <a:gd name="T77" fmla="*/ 214 h 358"/>
                <a:gd name="T78" fmla="*/ 202 w 445"/>
                <a:gd name="T79" fmla="*/ 231 h 358"/>
                <a:gd name="T80" fmla="*/ 308 w 445"/>
                <a:gd name="T81" fmla="*/ 318 h 358"/>
                <a:gd name="T82" fmla="*/ 315 w 445"/>
                <a:gd name="T83" fmla="*/ 299 h 358"/>
                <a:gd name="T84" fmla="*/ 180 w 445"/>
                <a:gd name="T85" fmla="*/ 237 h 358"/>
                <a:gd name="T86" fmla="*/ 166 w 445"/>
                <a:gd name="T87" fmla="*/ 254 h 358"/>
                <a:gd name="T88" fmla="*/ 273 w 445"/>
                <a:gd name="T89" fmla="*/ 340 h 358"/>
                <a:gd name="T90" fmla="*/ 280 w 445"/>
                <a:gd name="T91" fmla="*/ 32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5" h="358">
                  <a:moveTo>
                    <a:pt x="361" y="57"/>
                  </a:moveTo>
                  <a:cubicBezTo>
                    <a:pt x="341" y="47"/>
                    <a:pt x="310" y="41"/>
                    <a:pt x="308" y="41"/>
                  </a:cubicBezTo>
                  <a:cubicBezTo>
                    <a:pt x="304" y="41"/>
                    <a:pt x="300" y="41"/>
                    <a:pt x="296" y="41"/>
                  </a:cubicBezTo>
                  <a:cubicBezTo>
                    <a:pt x="297" y="31"/>
                    <a:pt x="294" y="20"/>
                    <a:pt x="288" y="12"/>
                  </a:cubicBezTo>
                  <a:cubicBezTo>
                    <a:pt x="280" y="0"/>
                    <a:pt x="265" y="6"/>
                    <a:pt x="244" y="14"/>
                  </a:cubicBezTo>
                  <a:cubicBezTo>
                    <a:pt x="226" y="21"/>
                    <a:pt x="204" y="29"/>
                    <a:pt x="183" y="31"/>
                  </a:cubicBezTo>
                  <a:cubicBezTo>
                    <a:pt x="181" y="31"/>
                    <a:pt x="178" y="31"/>
                    <a:pt x="174" y="31"/>
                  </a:cubicBezTo>
                  <a:cubicBezTo>
                    <a:pt x="139" y="33"/>
                    <a:pt x="105" y="35"/>
                    <a:pt x="89" y="49"/>
                  </a:cubicBezTo>
                  <a:cubicBezTo>
                    <a:pt x="88" y="50"/>
                    <a:pt x="65" y="71"/>
                    <a:pt x="53" y="91"/>
                  </a:cubicBezTo>
                  <a:cubicBezTo>
                    <a:pt x="42" y="110"/>
                    <a:pt x="36" y="138"/>
                    <a:pt x="34" y="158"/>
                  </a:cubicBezTo>
                  <a:cubicBezTo>
                    <a:pt x="32" y="177"/>
                    <a:pt x="39" y="196"/>
                    <a:pt x="54" y="209"/>
                  </a:cubicBezTo>
                  <a:cubicBezTo>
                    <a:pt x="223" y="355"/>
                    <a:pt x="223" y="355"/>
                    <a:pt x="223" y="355"/>
                  </a:cubicBezTo>
                  <a:cubicBezTo>
                    <a:pt x="225" y="357"/>
                    <a:pt x="228" y="358"/>
                    <a:pt x="230" y="358"/>
                  </a:cubicBezTo>
                  <a:cubicBezTo>
                    <a:pt x="234" y="358"/>
                    <a:pt x="237" y="356"/>
                    <a:pt x="239" y="354"/>
                  </a:cubicBezTo>
                  <a:cubicBezTo>
                    <a:pt x="243" y="349"/>
                    <a:pt x="242" y="342"/>
                    <a:pt x="238" y="338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59" y="185"/>
                    <a:pt x="55" y="173"/>
                    <a:pt x="56" y="161"/>
                  </a:cubicBezTo>
                  <a:cubicBezTo>
                    <a:pt x="59" y="135"/>
                    <a:pt x="65" y="115"/>
                    <a:pt x="72" y="102"/>
                  </a:cubicBezTo>
                  <a:cubicBezTo>
                    <a:pt x="82" y="85"/>
                    <a:pt x="104" y="66"/>
                    <a:pt x="104" y="66"/>
                  </a:cubicBezTo>
                  <a:cubicBezTo>
                    <a:pt x="115" y="56"/>
                    <a:pt x="154" y="54"/>
                    <a:pt x="175" y="53"/>
                  </a:cubicBezTo>
                  <a:cubicBezTo>
                    <a:pt x="179" y="53"/>
                    <a:pt x="182" y="53"/>
                    <a:pt x="184" y="53"/>
                  </a:cubicBezTo>
                  <a:cubicBezTo>
                    <a:pt x="209" y="51"/>
                    <a:pt x="234" y="42"/>
                    <a:pt x="252" y="35"/>
                  </a:cubicBezTo>
                  <a:cubicBezTo>
                    <a:pt x="259" y="32"/>
                    <a:pt x="267" y="29"/>
                    <a:pt x="272" y="27"/>
                  </a:cubicBezTo>
                  <a:cubicBezTo>
                    <a:pt x="275" y="34"/>
                    <a:pt x="274" y="43"/>
                    <a:pt x="271" y="48"/>
                  </a:cubicBezTo>
                  <a:cubicBezTo>
                    <a:pt x="271" y="48"/>
                    <a:pt x="271" y="49"/>
                    <a:pt x="270" y="49"/>
                  </a:cubicBezTo>
                  <a:cubicBezTo>
                    <a:pt x="257" y="55"/>
                    <a:pt x="242" y="63"/>
                    <a:pt x="227" y="72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01" y="87"/>
                    <a:pt x="178" y="91"/>
                    <a:pt x="159" y="95"/>
                  </a:cubicBezTo>
                  <a:cubicBezTo>
                    <a:pt x="137" y="99"/>
                    <a:pt x="121" y="102"/>
                    <a:pt x="120" y="117"/>
                  </a:cubicBezTo>
                  <a:cubicBezTo>
                    <a:pt x="120" y="128"/>
                    <a:pt x="124" y="138"/>
                    <a:pt x="131" y="144"/>
                  </a:cubicBezTo>
                  <a:cubicBezTo>
                    <a:pt x="152" y="163"/>
                    <a:pt x="196" y="158"/>
                    <a:pt x="223" y="154"/>
                  </a:cubicBezTo>
                  <a:cubicBezTo>
                    <a:pt x="227" y="154"/>
                    <a:pt x="231" y="153"/>
                    <a:pt x="234" y="153"/>
                  </a:cubicBezTo>
                  <a:cubicBezTo>
                    <a:pt x="251" y="168"/>
                    <a:pt x="325" y="233"/>
                    <a:pt x="350" y="254"/>
                  </a:cubicBezTo>
                  <a:cubicBezTo>
                    <a:pt x="352" y="256"/>
                    <a:pt x="354" y="256"/>
                    <a:pt x="357" y="256"/>
                  </a:cubicBezTo>
                  <a:cubicBezTo>
                    <a:pt x="360" y="256"/>
                    <a:pt x="363" y="255"/>
                    <a:pt x="365" y="253"/>
                  </a:cubicBezTo>
                  <a:cubicBezTo>
                    <a:pt x="369" y="248"/>
                    <a:pt x="369" y="241"/>
                    <a:pt x="364" y="237"/>
                  </a:cubicBezTo>
                  <a:cubicBezTo>
                    <a:pt x="319" y="198"/>
                    <a:pt x="251" y="139"/>
                    <a:pt x="247" y="135"/>
                  </a:cubicBezTo>
                  <a:cubicBezTo>
                    <a:pt x="242" y="129"/>
                    <a:pt x="236" y="130"/>
                    <a:pt x="220" y="132"/>
                  </a:cubicBezTo>
                  <a:cubicBezTo>
                    <a:pt x="200" y="135"/>
                    <a:pt x="159" y="140"/>
                    <a:pt x="146" y="128"/>
                  </a:cubicBezTo>
                  <a:cubicBezTo>
                    <a:pt x="145" y="127"/>
                    <a:pt x="143" y="125"/>
                    <a:pt x="143" y="121"/>
                  </a:cubicBezTo>
                  <a:cubicBezTo>
                    <a:pt x="147" y="120"/>
                    <a:pt x="156" y="118"/>
                    <a:pt x="163" y="117"/>
                  </a:cubicBezTo>
                  <a:cubicBezTo>
                    <a:pt x="182" y="113"/>
                    <a:pt x="208" y="108"/>
                    <a:pt x="230" y="96"/>
                  </a:cubicBezTo>
                  <a:cubicBezTo>
                    <a:pt x="232" y="94"/>
                    <a:pt x="235" y="93"/>
                    <a:pt x="238" y="91"/>
                  </a:cubicBezTo>
                  <a:cubicBezTo>
                    <a:pt x="256" y="81"/>
                    <a:pt x="290" y="61"/>
                    <a:pt x="305" y="63"/>
                  </a:cubicBezTo>
                  <a:cubicBezTo>
                    <a:pt x="305" y="63"/>
                    <a:pt x="334" y="68"/>
                    <a:pt x="352" y="77"/>
                  </a:cubicBezTo>
                  <a:cubicBezTo>
                    <a:pt x="363" y="83"/>
                    <a:pt x="376" y="95"/>
                    <a:pt x="390" y="111"/>
                  </a:cubicBezTo>
                  <a:cubicBezTo>
                    <a:pt x="401" y="123"/>
                    <a:pt x="402" y="140"/>
                    <a:pt x="394" y="15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56" y="210"/>
                    <a:pt x="358" y="217"/>
                    <a:pt x="363" y="220"/>
                  </a:cubicBezTo>
                  <a:cubicBezTo>
                    <a:pt x="368" y="223"/>
                    <a:pt x="375" y="222"/>
                    <a:pt x="378" y="217"/>
                  </a:cubicBezTo>
                  <a:cubicBezTo>
                    <a:pt x="412" y="164"/>
                    <a:pt x="412" y="164"/>
                    <a:pt x="412" y="164"/>
                  </a:cubicBezTo>
                  <a:cubicBezTo>
                    <a:pt x="426" y="143"/>
                    <a:pt x="424" y="116"/>
                    <a:pt x="407" y="97"/>
                  </a:cubicBezTo>
                  <a:cubicBezTo>
                    <a:pt x="391" y="78"/>
                    <a:pt x="375" y="64"/>
                    <a:pt x="361" y="57"/>
                  </a:cubicBezTo>
                  <a:close/>
                  <a:moveTo>
                    <a:pt x="85" y="40"/>
                  </a:moveTo>
                  <a:cubicBezTo>
                    <a:pt x="90" y="36"/>
                    <a:pt x="92" y="29"/>
                    <a:pt x="88" y="24"/>
                  </a:cubicBezTo>
                  <a:cubicBezTo>
                    <a:pt x="85" y="19"/>
                    <a:pt x="78" y="18"/>
                    <a:pt x="73" y="21"/>
                  </a:cubicBezTo>
                  <a:cubicBezTo>
                    <a:pt x="38" y="44"/>
                    <a:pt x="0" y="105"/>
                    <a:pt x="2" y="150"/>
                  </a:cubicBezTo>
                  <a:cubicBezTo>
                    <a:pt x="2" y="156"/>
                    <a:pt x="7" y="160"/>
                    <a:pt x="13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9" y="160"/>
                    <a:pt x="24" y="155"/>
                    <a:pt x="24" y="149"/>
                  </a:cubicBezTo>
                  <a:cubicBezTo>
                    <a:pt x="22" y="113"/>
                    <a:pt x="56" y="59"/>
                    <a:pt x="85" y="40"/>
                  </a:cubicBezTo>
                  <a:close/>
                  <a:moveTo>
                    <a:pt x="443" y="95"/>
                  </a:moveTo>
                  <a:cubicBezTo>
                    <a:pt x="428" y="51"/>
                    <a:pt x="366" y="16"/>
                    <a:pt x="327" y="8"/>
                  </a:cubicBezTo>
                  <a:cubicBezTo>
                    <a:pt x="321" y="7"/>
                    <a:pt x="316" y="10"/>
                    <a:pt x="314" y="16"/>
                  </a:cubicBezTo>
                  <a:cubicBezTo>
                    <a:pt x="313" y="22"/>
                    <a:pt x="317" y="28"/>
                    <a:pt x="323" y="30"/>
                  </a:cubicBezTo>
                  <a:cubicBezTo>
                    <a:pt x="357" y="37"/>
                    <a:pt x="411" y="68"/>
                    <a:pt x="422" y="102"/>
                  </a:cubicBezTo>
                  <a:cubicBezTo>
                    <a:pt x="424" y="106"/>
                    <a:pt x="428" y="109"/>
                    <a:pt x="433" y="109"/>
                  </a:cubicBezTo>
                  <a:cubicBezTo>
                    <a:pt x="434" y="109"/>
                    <a:pt x="435" y="109"/>
                    <a:pt x="436" y="109"/>
                  </a:cubicBezTo>
                  <a:cubicBezTo>
                    <a:pt x="442" y="107"/>
                    <a:pt x="445" y="100"/>
                    <a:pt x="443" y="95"/>
                  </a:cubicBezTo>
                  <a:close/>
                  <a:moveTo>
                    <a:pt x="249" y="188"/>
                  </a:moveTo>
                  <a:cubicBezTo>
                    <a:pt x="244" y="184"/>
                    <a:pt x="237" y="184"/>
                    <a:pt x="233" y="189"/>
                  </a:cubicBezTo>
                  <a:cubicBezTo>
                    <a:pt x="229" y="194"/>
                    <a:pt x="229" y="201"/>
                    <a:pt x="234" y="205"/>
                  </a:cubicBezTo>
                  <a:cubicBezTo>
                    <a:pt x="329" y="289"/>
                    <a:pt x="329" y="289"/>
                    <a:pt x="329" y="289"/>
                  </a:cubicBezTo>
                  <a:cubicBezTo>
                    <a:pt x="331" y="291"/>
                    <a:pt x="334" y="292"/>
                    <a:pt x="336" y="292"/>
                  </a:cubicBezTo>
                  <a:cubicBezTo>
                    <a:pt x="339" y="292"/>
                    <a:pt x="343" y="290"/>
                    <a:pt x="345" y="288"/>
                  </a:cubicBezTo>
                  <a:cubicBezTo>
                    <a:pt x="349" y="283"/>
                    <a:pt x="348" y="276"/>
                    <a:pt x="344" y="272"/>
                  </a:cubicBezTo>
                  <a:lnTo>
                    <a:pt x="249" y="188"/>
                  </a:lnTo>
                  <a:close/>
                  <a:moveTo>
                    <a:pt x="217" y="214"/>
                  </a:moveTo>
                  <a:cubicBezTo>
                    <a:pt x="212" y="210"/>
                    <a:pt x="205" y="210"/>
                    <a:pt x="201" y="215"/>
                  </a:cubicBezTo>
                  <a:cubicBezTo>
                    <a:pt x="197" y="220"/>
                    <a:pt x="198" y="227"/>
                    <a:pt x="202" y="231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3" y="317"/>
                    <a:pt x="306" y="318"/>
                    <a:pt x="308" y="318"/>
                  </a:cubicBezTo>
                  <a:cubicBezTo>
                    <a:pt x="311" y="318"/>
                    <a:pt x="314" y="317"/>
                    <a:pt x="316" y="314"/>
                  </a:cubicBezTo>
                  <a:cubicBezTo>
                    <a:pt x="320" y="310"/>
                    <a:pt x="320" y="303"/>
                    <a:pt x="315" y="299"/>
                  </a:cubicBezTo>
                  <a:lnTo>
                    <a:pt x="217" y="214"/>
                  </a:lnTo>
                  <a:close/>
                  <a:moveTo>
                    <a:pt x="180" y="237"/>
                  </a:moveTo>
                  <a:cubicBezTo>
                    <a:pt x="175" y="233"/>
                    <a:pt x="168" y="233"/>
                    <a:pt x="165" y="238"/>
                  </a:cubicBezTo>
                  <a:cubicBezTo>
                    <a:pt x="161" y="243"/>
                    <a:pt x="161" y="250"/>
                    <a:pt x="166" y="254"/>
                  </a:cubicBezTo>
                  <a:cubicBezTo>
                    <a:pt x="266" y="338"/>
                    <a:pt x="266" y="338"/>
                    <a:pt x="266" y="338"/>
                  </a:cubicBezTo>
                  <a:cubicBezTo>
                    <a:pt x="268" y="339"/>
                    <a:pt x="270" y="340"/>
                    <a:pt x="273" y="340"/>
                  </a:cubicBezTo>
                  <a:cubicBezTo>
                    <a:pt x="276" y="340"/>
                    <a:pt x="279" y="339"/>
                    <a:pt x="281" y="336"/>
                  </a:cubicBezTo>
                  <a:cubicBezTo>
                    <a:pt x="285" y="332"/>
                    <a:pt x="285" y="325"/>
                    <a:pt x="280" y="321"/>
                  </a:cubicBezTo>
                  <a:lnTo>
                    <a:pt x="180" y="2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cs typeface="Arial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90" y="4153256"/>
              <a:ext cx="602722" cy="602722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08" y="2039767"/>
              <a:ext cx="855087" cy="855087"/>
            </a:xfrm>
            <a:prstGeom prst="rect">
              <a:avLst/>
            </a:prstGeom>
          </p:spPr>
        </p:pic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94" y="7523570"/>
              <a:ext cx="569715" cy="545027"/>
            </a:xfrm>
            <a:prstGeom prst="rect">
              <a:avLst/>
            </a:prstGeom>
          </p:spPr>
        </p:pic>
        <p:grpSp>
          <p:nvGrpSpPr>
            <p:cNvPr id="95" name="Группа 94"/>
            <p:cNvGrpSpPr/>
            <p:nvPr/>
          </p:nvGrpSpPr>
          <p:grpSpPr>
            <a:xfrm>
              <a:off x="533242" y="5218730"/>
              <a:ext cx="629218" cy="741214"/>
              <a:chOff x="504944" y="4355696"/>
              <a:chExt cx="629218" cy="741214"/>
            </a:xfrm>
          </p:grpSpPr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4944" y="4355696"/>
                <a:ext cx="360820" cy="360820"/>
              </a:xfrm>
              <a:prstGeom prst="rect">
                <a:avLst/>
              </a:prstGeom>
            </p:spPr>
          </p:pic>
          <p:grpSp>
            <p:nvGrpSpPr>
              <p:cNvPr id="97" name="Group 629"/>
              <p:cNvGrpSpPr/>
              <p:nvPr/>
            </p:nvGrpSpPr>
            <p:grpSpPr>
              <a:xfrm>
                <a:off x="657827" y="4451539"/>
                <a:ext cx="346502" cy="467601"/>
                <a:chOff x="8731241" y="4262438"/>
                <a:chExt cx="458788" cy="619125"/>
              </a:xfrm>
              <a:solidFill>
                <a:schemeClr val="tx1"/>
              </a:solidFill>
            </p:grpSpPr>
            <p:sp>
              <p:nvSpPr>
                <p:cNvPr id="99" name="Freeform 857"/>
                <p:cNvSpPr>
                  <a:spLocks noEditPoints="1"/>
                </p:cNvSpPr>
                <p:nvPr/>
              </p:nvSpPr>
              <p:spPr bwMode="auto">
                <a:xfrm>
                  <a:off x="8731241" y="4262438"/>
                  <a:ext cx="458788" cy="619125"/>
                </a:xfrm>
                <a:custGeom>
                  <a:avLst/>
                  <a:gdLst>
                    <a:gd name="T0" fmla="*/ 90 w 157"/>
                    <a:gd name="T1" fmla="*/ 212 h 212"/>
                    <a:gd name="T2" fmla="*/ 18 w 157"/>
                    <a:gd name="T3" fmla="*/ 212 h 212"/>
                    <a:gd name="T4" fmla="*/ 0 w 157"/>
                    <a:gd name="T5" fmla="*/ 194 h 212"/>
                    <a:gd name="T6" fmla="*/ 0 w 157"/>
                    <a:gd name="T7" fmla="*/ 17 h 212"/>
                    <a:gd name="T8" fmla="*/ 18 w 157"/>
                    <a:gd name="T9" fmla="*/ 0 h 212"/>
                    <a:gd name="T10" fmla="*/ 140 w 157"/>
                    <a:gd name="T11" fmla="*/ 0 h 212"/>
                    <a:gd name="T12" fmla="*/ 157 w 157"/>
                    <a:gd name="T13" fmla="*/ 17 h 212"/>
                    <a:gd name="T14" fmla="*/ 157 w 157"/>
                    <a:gd name="T15" fmla="*/ 145 h 212"/>
                    <a:gd name="T16" fmla="*/ 90 w 157"/>
                    <a:gd name="T17" fmla="*/ 212 h 212"/>
                    <a:gd name="T18" fmla="*/ 18 w 157"/>
                    <a:gd name="T19" fmla="*/ 12 h 212"/>
                    <a:gd name="T20" fmla="*/ 12 w 157"/>
                    <a:gd name="T21" fmla="*/ 17 h 212"/>
                    <a:gd name="T22" fmla="*/ 12 w 157"/>
                    <a:gd name="T23" fmla="*/ 194 h 212"/>
                    <a:gd name="T24" fmla="*/ 18 w 157"/>
                    <a:gd name="T25" fmla="*/ 200 h 212"/>
                    <a:gd name="T26" fmla="*/ 85 w 157"/>
                    <a:gd name="T27" fmla="*/ 200 h 212"/>
                    <a:gd name="T28" fmla="*/ 145 w 157"/>
                    <a:gd name="T29" fmla="*/ 140 h 212"/>
                    <a:gd name="T30" fmla="*/ 145 w 157"/>
                    <a:gd name="T31" fmla="*/ 17 h 212"/>
                    <a:gd name="T32" fmla="*/ 140 w 157"/>
                    <a:gd name="T33" fmla="*/ 12 h 212"/>
                    <a:gd name="T34" fmla="*/ 18 w 157"/>
                    <a:gd name="T35" fmla="*/ 1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7" h="212">
                      <a:moveTo>
                        <a:pt x="90" y="212"/>
                      </a:moveTo>
                      <a:cubicBezTo>
                        <a:pt x="18" y="212"/>
                        <a:pt x="18" y="212"/>
                        <a:pt x="18" y="212"/>
                      </a:cubicBezTo>
                      <a:cubicBezTo>
                        <a:pt x="8" y="212"/>
                        <a:pt x="0" y="204"/>
                        <a:pt x="0" y="19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9" y="0"/>
                        <a:pt x="157" y="8"/>
                        <a:pt x="157" y="17"/>
                      </a:cubicBezTo>
                      <a:cubicBezTo>
                        <a:pt x="157" y="145"/>
                        <a:pt x="157" y="145"/>
                        <a:pt x="157" y="145"/>
                      </a:cubicBezTo>
                      <a:lnTo>
                        <a:pt x="90" y="212"/>
                      </a:lnTo>
                      <a:close/>
                      <a:moveTo>
                        <a:pt x="18" y="12"/>
                      </a:moveTo>
                      <a:cubicBezTo>
                        <a:pt x="15" y="12"/>
                        <a:pt x="12" y="14"/>
                        <a:pt x="12" y="17"/>
                      </a:cubicBezTo>
                      <a:cubicBezTo>
                        <a:pt x="12" y="194"/>
                        <a:pt x="12" y="194"/>
                        <a:pt x="12" y="194"/>
                      </a:cubicBezTo>
                      <a:cubicBezTo>
                        <a:pt x="12" y="197"/>
                        <a:pt x="15" y="200"/>
                        <a:pt x="18" y="200"/>
                      </a:cubicBezTo>
                      <a:cubicBezTo>
                        <a:pt x="85" y="200"/>
                        <a:pt x="85" y="200"/>
                        <a:pt x="85" y="200"/>
                      </a:cubicBezTo>
                      <a:cubicBezTo>
                        <a:pt x="145" y="140"/>
                        <a:pt x="145" y="140"/>
                        <a:pt x="145" y="140"/>
                      </a:cubicBezTo>
                      <a:cubicBezTo>
                        <a:pt x="145" y="17"/>
                        <a:pt x="145" y="17"/>
                        <a:pt x="145" y="17"/>
                      </a:cubicBezTo>
                      <a:cubicBezTo>
                        <a:pt x="145" y="14"/>
                        <a:pt x="143" y="12"/>
                        <a:pt x="140" y="12"/>
                      </a:cubicBezTo>
                      <a:lnTo>
                        <a:pt x="18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cs typeface="Arial" pitchFamily="34" charset="0"/>
                  </a:endParaRPr>
                </a:p>
              </p:txBody>
            </p:sp>
            <p:sp>
              <p:nvSpPr>
                <p:cNvPr id="100" name="Freeform 858"/>
                <p:cNvSpPr>
                  <a:spLocks/>
                </p:cNvSpPr>
                <p:nvPr/>
              </p:nvSpPr>
              <p:spPr bwMode="auto">
                <a:xfrm>
                  <a:off x="8970963" y="4659313"/>
                  <a:ext cx="201613" cy="204788"/>
                </a:xfrm>
                <a:custGeom>
                  <a:avLst/>
                  <a:gdLst>
                    <a:gd name="T0" fmla="*/ 12 w 69"/>
                    <a:gd name="T1" fmla="*/ 70 h 70"/>
                    <a:gd name="T2" fmla="*/ 0 w 69"/>
                    <a:gd name="T3" fmla="*/ 70 h 70"/>
                    <a:gd name="T4" fmla="*/ 0 w 69"/>
                    <a:gd name="T5" fmla="*/ 18 h 70"/>
                    <a:gd name="T6" fmla="*/ 18 w 69"/>
                    <a:gd name="T7" fmla="*/ 0 h 70"/>
                    <a:gd name="T8" fmla="*/ 69 w 69"/>
                    <a:gd name="T9" fmla="*/ 0 h 70"/>
                    <a:gd name="T10" fmla="*/ 69 w 69"/>
                    <a:gd name="T11" fmla="*/ 12 h 70"/>
                    <a:gd name="T12" fmla="*/ 18 w 69"/>
                    <a:gd name="T13" fmla="*/ 12 h 70"/>
                    <a:gd name="T14" fmla="*/ 12 w 69"/>
                    <a:gd name="T15" fmla="*/ 18 h 70"/>
                    <a:gd name="T16" fmla="*/ 12 w 69"/>
                    <a:gd name="T17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70">
                      <a:moveTo>
                        <a:pt x="12" y="70"/>
                      </a:move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4" y="12"/>
                        <a:pt x="12" y="15"/>
                        <a:pt x="12" y="18"/>
                      </a:cubicBezTo>
                      <a:lnTo>
                        <a:pt x="12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cs typeface="Arial" pitchFamily="34" charset="0"/>
                  </a:endParaRPr>
                </a:p>
              </p:txBody>
            </p:sp>
          </p:grpSp>
          <p:sp>
            <p:nvSpPr>
              <p:cNvPr id="98" name="Прямоугольник 97"/>
              <p:cNvSpPr/>
              <p:nvPr/>
            </p:nvSpPr>
            <p:spPr>
              <a:xfrm>
                <a:off x="539127" y="4881466"/>
                <a:ext cx="595035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800" b="1" kern="0" dirty="0" smtClean="0"/>
                  <a:t>КРЕДИТ</a:t>
                </a:r>
                <a:endParaRPr lang="ru-RU" sz="800" dirty="0"/>
              </a:p>
            </p:txBody>
          </p:sp>
        </p:grpSp>
      </p:grpSp>
      <p:sp>
        <p:nvSpPr>
          <p:cNvPr id="60" name="Прямоугольник 59"/>
          <p:cNvSpPr/>
          <p:nvPr/>
        </p:nvSpPr>
        <p:spPr>
          <a:xfrm>
            <a:off x="11521446" y="811168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58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842000" y="2616200"/>
            <a:ext cx="6376191" cy="3835400"/>
          </a:xfrm>
          <a:prstGeom prst="roundRect">
            <a:avLst>
              <a:gd name="adj" fmla="val 2995"/>
            </a:avLst>
          </a:prstGeom>
          <a:solidFill>
            <a:srgbClr val="E7F5FE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0617" y="297544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стандартная процедура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41076" y="1295863"/>
            <a:ext cx="11903353" cy="7257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Взаимодействие с Корпорацией по вопросу получения гарантии осуществляет Банк-партнер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Комплект </a:t>
            </a:r>
            <a:r>
              <a:rPr lang="ru-RU" sz="1600" dirty="0"/>
              <a:t>документов для получения гарантии аналогичен комплекту документов для получения кредита (дополнительные документы не запрашиваются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57963611"/>
              </p:ext>
            </p:extLst>
          </p:nvPr>
        </p:nvGraphicFramePr>
        <p:xfrm>
          <a:off x="-228600" y="1998844"/>
          <a:ext cx="8414764" cy="536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8728436" y="3146714"/>
            <a:ext cx="3223715" cy="2823297"/>
            <a:chOff x="9033236" y="2527589"/>
            <a:chExt cx="3223715" cy="2823297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9036234" y="2527589"/>
              <a:ext cx="3220716" cy="2823297"/>
              <a:chOff x="7124699" y="2596568"/>
              <a:chExt cx="2556218" cy="1911995"/>
            </a:xfrm>
            <a:solidFill>
              <a:srgbClr val="5B9BD5">
                <a:lumMod val="60000"/>
                <a:lumOff val="40000"/>
              </a:srgbClr>
            </a:solidFill>
          </p:grpSpPr>
          <p:sp>
            <p:nvSpPr>
              <p:cNvPr id="57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12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053637" y="4015033"/>
              <a:ext cx="962918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&lt; 15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3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10075294" y="3447537"/>
              <a:ext cx="1006844" cy="46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15 -</a:t>
              </a: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5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11155742" y="2967925"/>
              <a:ext cx="1081451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&gt;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10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 rot="10800000">
              <a:off x="9033236" y="4875129"/>
              <a:ext cx="3223715" cy="475755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1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9037697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Микросег</a:t>
              </a:r>
              <a:r>
                <a:rPr kumimoji="0" lang="ru-RU" sz="132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-мент</a:t>
              </a: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3" name="Rectangle 1"/>
            <p:cNvSpPr>
              <a:spLocks/>
            </p:cNvSpPr>
            <p:nvPr/>
          </p:nvSpPr>
          <p:spPr bwMode="auto">
            <a:xfrm rot="5400000">
              <a:off x="8914158" y="4200908"/>
              <a:ext cx="2239697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4" name="Rectangle 1"/>
            <p:cNvSpPr>
              <a:spLocks/>
            </p:cNvSpPr>
            <p:nvPr/>
          </p:nvSpPr>
          <p:spPr bwMode="auto">
            <a:xfrm rot="5400000">
              <a:off x="9699957" y="3909773"/>
              <a:ext cx="2821968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0076839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Малый сегмент</a:t>
              </a: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1187250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Средний сегмент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510688" y="7778629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29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147940"/>
            <a:ext cx="12599988" cy="3339946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287" y="3147940"/>
            <a:ext cx="9434856" cy="3339946"/>
          </a:xfrm>
        </p:spPr>
        <p:txBody>
          <a:bodyPr/>
          <a:lstStyle/>
          <a:p>
            <a:pPr algn="l"/>
            <a:r>
              <a:rPr lang="ru-RU" dirty="0"/>
              <a:t>2. Программа 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</a:t>
            </a:r>
            <a:r>
              <a:rPr lang="ru-RU" dirty="0" smtClean="0"/>
              <a:t>предпринимательства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6,5»</a:t>
            </a:r>
          </a:p>
        </p:txBody>
      </p:sp>
    </p:spTree>
    <p:extLst>
      <p:ext uri="{BB962C8B-B14F-4D97-AF65-F5344CB8AC3E}">
        <p14:creationId xmlns:p14="http://schemas.microsoft.com/office/powerpoint/2010/main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770" y="29754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6,5 % и </a:t>
            </a:r>
            <a:r>
              <a:rPr lang="ru-RU" dirty="0" smtClean="0"/>
              <a:t>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1942349"/>
            <a:ext cx="11884196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–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10,6%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малого предпринимательства,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9,6%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среднего предпринимательства или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для лизинговых компаний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Обрабатывающее производство,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10 млн рублей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49958" y="84986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50889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6" y="5709791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Уполномоченные банки Корпорации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70506" y="5412453"/>
            <a:ext cx="884943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9" r="81355" b="-1"/>
          <a:stretch/>
        </p:blipFill>
        <p:spPr>
          <a:xfrm>
            <a:off x="11247586" y="7105721"/>
            <a:ext cx="678329" cy="5295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86" y="6491052"/>
            <a:ext cx="1505317" cy="782277"/>
          </a:xfrm>
          <a:prstGeom prst="rect">
            <a:avLst/>
          </a:prstGeom>
        </p:spPr>
      </p:pic>
      <p:pic>
        <p:nvPicPr>
          <p:cNvPr id="28" name="Picture 2" descr="F:\logo-sberban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381" y="6655069"/>
            <a:ext cx="1091277" cy="281903"/>
          </a:xfrm>
          <a:prstGeom prst="rect">
            <a:avLst/>
          </a:prstGeom>
          <a:noFill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01" y="6683867"/>
            <a:ext cx="878286" cy="3698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6" b="24288"/>
          <a:stretch/>
        </p:blipFill>
        <p:spPr>
          <a:xfrm>
            <a:off x="360870" y="6936972"/>
            <a:ext cx="1030422" cy="3767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50" y="6911409"/>
            <a:ext cx="1327896" cy="3600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37" y="7080417"/>
            <a:ext cx="1032880" cy="4991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1" b="30292"/>
          <a:stretch/>
        </p:blipFill>
        <p:spPr>
          <a:xfrm>
            <a:off x="6219013" y="6995365"/>
            <a:ext cx="1707967" cy="43649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20" y="7438809"/>
            <a:ext cx="1377099" cy="31502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373" y="6831165"/>
            <a:ext cx="1272002" cy="24544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93" y="7105721"/>
            <a:ext cx="1144070" cy="22097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63" y="6808706"/>
            <a:ext cx="488200" cy="4867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5" y="7470372"/>
            <a:ext cx="1064436" cy="2510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328" y="6803502"/>
            <a:ext cx="1096823" cy="27064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21" y="7463718"/>
            <a:ext cx="1256979" cy="30340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50" y="7490061"/>
            <a:ext cx="1206721" cy="27933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39" y="7470373"/>
            <a:ext cx="1257877" cy="35611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308706" y="7024212"/>
            <a:ext cx="1797480" cy="38145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57" y="7592704"/>
            <a:ext cx="1175865" cy="28022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52" y="7398332"/>
            <a:ext cx="1062599" cy="144081"/>
          </a:xfrm>
          <a:prstGeom prst="rect">
            <a:avLst/>
          </a:prstGeom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289367" y="6552135"/>
            <a:ext cx="120296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Рисунок 6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747285" y="6707569"/>
            <a:ext cx="1649100" cy="327892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289367" y="6630915"/>
            <a:ext cx="12080718" cy="1222533"/>
          </a:xfrm>
          <a:prstGeom prst="roundRect">
            <a:avLst>
              <a:gd name="adj" fmla="val 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>
                  <a:alpha val="71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510688" y="777862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9645" y="294458"/>
            <a:ext cx="8686313" cy="698685"/>
          </a:xfrm>
        </p:spPr>
        <p:txBody>
          <a:bodyPr/>
          <a:lstStyle/>
          <a:p>
            <a:r>
              <a:rPr lang="ru-RU" dirty="0" smtClean="0"/>
              <a:t>Условия Программы 6,5. Требования </a:t>
            </a:r>
            <a:r>
              <a:rPr lang="ru-RU" dirty="0"/>
              <a:t>к </a:t>
            </a:r>
            <a:r>
              <a:rPr lang="ru-RU" dirty="0" smtClean="0"/>
              <a:t>проектам и заемщикам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835771"/>
              </p:ext>
            </p:extLst>
          </p:nvPr>
        </p:nvGraphicFramePr>
        <p:xfrm>
          <a:off x="363538" y="1201032"/>
          <a:ext cx="11903353" cy="7383780"/>
        </p:xfrm>
        <a:graphic>
          <a:graphicData uri="http://schemas.openxmlformats.org/drawingml/2006/table">
            <a:tbl>
              <a:tblPr firstRow="1" bandRow="1"/>
              <a:tblGrid>
                <a:gridCol w="1883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6875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</a:p>
                    <a:p>
                      <a:pPr marL="0" lv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200" b="0" i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</a:t>
                      </a:r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заявок</a:t>
                      </a:r>
                      <a:r>
                        <a:rPr lang="ru-RU" sz="12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поручительство по кредитам на пополнение оборотных средств не должен превышать 50% от общего объема заявок на поручительство за календарный квартал.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13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млн рублей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не более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млрд рублей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размер кредитных средств, привлеченных одним конечным заемщиком в рамках Программы не может превышать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млрд рублей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36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ставки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ставка для заемщиков субъектов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малого бизнеса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среднего бизнеса –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9,6%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(6,5%), обеспеченным поручительствами Корпорации, предоставляемым уполномоченным банкам, увеличенной на размер комиссионного вознаграждения Корпорации (0,1%) при предоставлении поручительства Корпорации за уполномоченные банки перед Банком России, плюс 3,0% годовых (при условии, что конечным заемщиком является субъект среднего предпринимательства) или 4,0% годовых </a:t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35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58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642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7135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заемщику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№402-ФЗ «О бухгалтерском учете»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5.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254827" y="8180952"/>
            <a:ext cx="10012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088797" y="818095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55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6183" y="195944"/>
            <a:ext cx="8695532" cy="698685"/>
          </a:xfrm>
        </p:spPr>
        <p:txBody>
          <a:bodyPr/>
          <a:lstStyle/>
          <a:p>
            <a:r>
              <a:rPr lang="ru-RU" dirty="0"/>
              <a:t>Порядок получения Уполномоченным банком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кредитов </a:t>
            </a:r>
            <a:r>
              <a:rPr lang="ru-RU" dirty="0"/>
              <a:t>Банка </a:t>
            </a:r>
            <a:r>
              <a:rPr lang="ru-RU" dirty="0" smtClean="0"/>
              <a:t>России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7559" y="1541686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811857" y="1253447"/>
            <a:ext cx="5597857" cy="6587920"/>
            <a:chOff x="5686097" y="1481039"/>
            <a:chExt cx="6913891" cy="636032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8855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Конечным заемщикам с учетом требований Программы. Уполномоченный Банк самостоятельно осуществляют проверку соответствия Проектов и Конечных заемщиков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7" y="2325664"/>
              <a:ext cx="6807287" cy="1233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Конечным заемщикам, одновременно обращается в Банк России и Корпорацию с 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7" y="3700651"/>
              <a:ext cx="6795879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7" y="6150726"/>
              <a:ext cx="682425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8373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444969"/>
              <a:ext cx="676235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579332" y="407058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459929" y="2277181"/>
            <a:ext cx="2681804" cy="727120"/>
          </a:xfrm>
          <a:prstGeom prst="roundRect">
            <a:avLst>
              <a:gd name="adj" fmla="val 6507"/>
            </a:avLst>
          </a:prstGeom>
          <a:noFill/>
          <a:ln w="190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03388" algn="ctr">
              <a:tabLst>
                <a:tab pos="1524000" algn="l"/>
              </a:tabLst>
            </a:pPr>
            <a:endParaRPr lang="ru-RU" sz="1100" b="1" dirty="0" smtClean="0">
              <a:solidFill>
                <a:schemeClr val="tx1"/>
              </a:solidFill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366538" y="5229020"/>
            <a:ext cx="2605749" cy="904800"/>
            <a:chOff x="708483" y="2915947"/>
            <a:chExt cx="2096397" cy="727937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>
                  <a:solidFill>
                    <a:schemeClr val="bg1"/>
                  </a:solidFill>
                </a:rPr>
                <a:t>Конечные заемщики</a:t>
              </a:r>
            </a:p>
          </p:txBody>
        </p:sp>
        <p:sp>
          <p:nvSpPr>
            <p:cNvPr id="9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541787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757326" y="604167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4919700" y="264074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87"/>
          <p:cNvCxnSpPr>
            <a:stCxn id="74" idx="1"/>
            <a:endCxn id="93" idx="0"/>
          </p:cNvCxnSpPr>
          <p:nvPr/>
        </p:nvCxnSpPr>
        <p:spPr>
          <a:xfrm rot="10800000" flipV="1">
            <a:off x="1669414" y="4522984"/>
            <a:ext cx="909919" cy="706035"/>
          </a:xfrm>
          <a:prstGeom prst="bentConnector2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338262" y="502920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099773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364561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338262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429236" y="568142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05706" y="218679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717584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447768" y="305453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2249142" y="415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429236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461959" y="144899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461959" y="2612253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461959" y="411451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461959" y="55173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461959" y="6245766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461959" y="74240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576" y="390062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06" y="2288827"/>
            <a:ext cx="1371059" cy="623708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1510688" y="777862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1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Elbow Connector 187"/>
          <p:cNvCxnSpPr/>
          <p:nvPr/>
        </p:nvCxnSpPr>
        <p:spPr>
          <a:xfrm rot="10800000" flipV="1">
            <a:off x="1828801" y="4617892"/>
            <a:ext cx="1263212" cy="706035"/>
          </a:xfrm>
          <a:prstGeom prst="bentConnector3">
            <a:avLst>
              <a:gd name="adj1" fmla="val 100427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0427" y="195944"/>
            <a:ext cx="8695532" cy="698685"/>
          </a:xfrm>
        </p:spPr>
        <p:txBody>
          <a:bodyPr/>
          <a:lstStyle/>
          <a:p>
            <a:r>
              <a:rPr lang="ru-RU" dirty="0" smtClean="0"/>
              <a:t>Особенности получения кредитов Банка России </a:t>
            </a:r>
            <a:br>
              <a:rPr lang="ru-RU" dirty="0" smtClean="0"/>
            </a:br>
            <a:r>
              <a:rPr lang="ru-RU" dirty="0" smtClean="0"/>
              <a:t>при кредитовании лизинговых компаний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007519" y="1326328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491817" y="1265680"/>
            <a:ext cx="5859840" cy="6882094"/>
            <a:chOff x="5686097" y="1481039"/>
            <a:chExt cx="6999548" cy="632547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953832" cy="551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Лизинговой компании с учетом требований Программы. Уполномоченный Банк самостоятельно осуществляют проверку соответствия Проектов и Лизинговых компаний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6" y="2617524"/>
              <a:ext cx="6953831" cy="1173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Лизинговой компании, одновременно обращается в Банк России и Корпорацию с 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6" y="3841330"/>
              <a:ext cx="6936494" cy="14851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7" y="6276792"/>
              <a:ext cx="6964873" cy="1018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999548" cy="396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581541"/>
              <a:ext cx="6973501" cy="551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670772" y="419631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551369" y="2402911"/>
            <a:ext cx="2681804" cy="727120"/>
          </a:xfrm>
          <a:prstGeom prst="roundRect">
            <a:avLst>
              <a:gd name="adj" fmla="val 6507"/>
            </a:avLst>
          </a:prstGeom>
          <a:noFill/>
          <a:ln w="190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03388" algn="ctr">
              <a:tabLst>
                <a:tab pos="1524000" algn="l"/>
              </a:tabLst>
            </a:pPr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375786" y="5354750"/>
            <a:ext cx="2605749" cy="904800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01700"/>
            <a:r>
              <a:rPr lang="ru-RU" sz="1400" b="1" dirty="0" smtClean="0">
                <a:solidFill>
                  <a:schemeClr val="bg1"/>
                </a:solidFill>
              </a:rPr>
              <a:t>Лизинговая компания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3848766" y="616740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5011140" y="276647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429702" y="515493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191213" y="316237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456001" y="316237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429702" y="316237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520676" y="580715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97146" y="231252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809024" y="379828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539208" y="318026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1835324" y="4251169"/>
            <a:ext cx="294391" cy="285599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520676" y="379828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141919" y="135692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141919" y="2574509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141919" y="40254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141919" y="5839154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141919" y="6567618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141919" y="7745859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503016" y="402635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56710" y="7206260"/>
            <a:ext cx="3113806" cy="904800"/>
            <a:chOff x="708483" y="2915947"/>
            <a:chExt cx="2096397" cy="727937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 smtClean="0">
                  <a:solidFill>
                    <a:schemeClr val="bg1"/>
                  </a:solidFill>
                </a:rPr>
                <a:t>Субъекты МСП - лизингополучатель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371389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cxnSp>
        <p:nvCxnSpPr>
          <p:cNvPr id="48" name="Прямая со стрелкой 47"/>
          <p:cNvCxnSpPr/>
          <p:nvPr/>
        </p:nvCxnSpPr>
        <p:spPr>
          <a:xfrm flipH="1">
            <a:off x="1837011" y="6429829"/>
            <a:ext cx="6303" cy="714639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292"/>
          <p:cNvSpPr/>
          <p:nvPr/>
        </p:nvSpPr>
        <p:spPr>
          <a:xfrm>
            <a:off x="1940239" y="6691086"/>
            <a:ext cx="309475" cy="30689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1.2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Oval 292"/>
          <p:cNvSpPr/>
          <p:nvPr/>
        </p:nvSpPr>
        <p:spPr>
          <a:xfrm>
            <a:off x="6141919" y="19675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27005" y="1913331"/>
            <a:ext cx="5810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smtClean="0">
                <a:solidFill>
                  <a:prstClr val="black"/>
                </a:solidFill>
              </a:rPr>
              <a:t>Лизинговая компания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приобретает имущество для оказания услуг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ru-RU" sz="1100" kern="0" dirty="0" smtClean="0">
                <a:solidFill>
                  <a:prstClr val="black"/>
                </a:solidFill>
              </a:rPr>
              <a:t>финансовой аренды 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субъектам МСП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54" name="Овал 53"/>
          <p:cNvSpPr/>
          <p:nvPr/>
        </p:nvSpPr>
        <p:spPr>
          <a:xfrm>
            <a:off x="703744" y="5625906"/>
            <a:ext cx="362487" cy="36248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₽</a:t>
            </a:r>
            <a:endParaRPr lang="ru-RU" sz="18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63656" y="1224713"/>
            <a:ext cx="5510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+mj-lt"/>
                <a:cs typeface="+mn-cs"/>
              </a:rPr>
              <a:t>27 апреля 2016 Совет директоров Корпорации МСП принял решение о возможности кредитования Лизинговых компаний в рамках Программы 6,5 для целей предоставления услуг финансовой аренды субъектам МСП</a:t>
            </a:r>
            <a:endParaRPr lang="ru-RU" sz="14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48" y="2420142"/>
            <a:ext cx="1371059" cy="623708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1704326" y="804239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59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3538" y="3156358"/>
            <a:ext cx="11841162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4"/>
              </a:rPr>
              <a:t>info</a:t>
            </a:r>
            <a:r>
              <a:rPr lang="ru-RU" sz="2800" u="sng" dirty="0">
                <a:hlinkClick r:id="rId4"/>
              </a:rPr>
              <a:t>@</a:t>
            </a:r>
            <a:r>
              <a:rPr lang="en-US" sz="2800" u="sng" dirty="0" err="1">
                <a:hlinkClick r:id="rId4"/>
              </a:rPr>
              <a:t>corpmsp</a:t>
            </a:r>
            <a:r>
              <a:rPr lang="ru-RU" sz="2800" u="sng" dirty="0">
                <a:hlinkClick r:id="rId4"/>
              </a:rPr>
              <a:t>.</a:t>
            </a:r>
            <a:r>
              <a:rPr lang="en-US" sz="2800" u="sng" dirty="0" err="1">
                <a:hlinkClick r:id="rId4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8519044" cy="698685"/>
          </a:xfrm>
        </p:spPr>
        <p:txBody>
          <a:bodyPr/>
          <a:lstStyle/>
          <a:p>
            <a:r>
              <a:rPr lang="ru-RU" dirty="0" smtClean="0"/>
              <a:t>О Корпорации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63538" y="4005313"/>
            <a:ext cx="11891163" cy="3044979"/>
            <a:chOff x="698997" y="2325435"/>
            <a:chExt cx="11891163" cy="304497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05965" y="2325435"/>
              <a:ext cx="1695269" cy="3044979"/>
            </a:xfrm>
            <a:prstGeom prst="roundRect">
              <a:avLst>
                <a:gd name="adj" fmla="val 4144"/>
              </a:avLst>
            </a:prstGeom>
            <a:solidFill>
              <a:srgbClr val="1F4E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Осуществляет деятельность в соответствии с Федеральным законом от 24.07.07 </a:t>
              </a:r>
              <a:r>
                <a:rPr lang="ru-RU" sz="1600" dirty="0" smtClean="0">
                  <a:latin typeface="+mj-lt"/>
                  <a:cs typeface="+mn-cs"/>
                </a:rPr>
                <a:t>№209-ФЗ </a:t>
              </a:r>
              <a:r>
                <a:rPr lang="ru-RU" sz="1600" dirty="0">
                  <a:latin typeface="+mj-lt"/>
                  <a:cs typeface="+mn-cs"/>
                </a:rPr>
                <a:t>«О развитии малого и среднего предпринимательства в Российской Федерации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 smtClean="0">
                  <a:latin typeface="+mj-lt"/>
                  <a:cs typeface="+mn-cs"/>
                </a:rPr>
                <a:t>Акционерами Корпорации являются Российская Федерация (в </a:t>
              </a:r>
              <a:r>
                <a:rPr lang="ru-RU" sz="1600" dirty="0">
                  <a:latin typeface="+mj-lt"/>
                  <a:cs typeface="+mn-cs"/>
                </a:rPr>
                <a:t>лице Федерального агентства по управлению государственным </a:t>
              </a:r>
              <a:r>
                <a:rPr lang="ru-RU" sz="1600" dirty="0" smtClean="0">
                  <a:latin typeface="+mj-lt"/>
                  <a:cs typeface="+mn-cs"/>
                </a:rPr>
                <a:t>имуществом) и </a:t>
              </a:r>
              <a:r>
                <a:rPr lang="ru-RU" sz="1600" dirty="0" smtClean="0"/>
                <a:t>государственная корпорация «Банк </a:t>
              </a:r>
              <a:r>
                <a:rPr lang="ru-RU" sz="1600" dirty="0"/>
                <a:t>развития и внешнеэкономической </a:t>
              </a:r>
              <a:r>
                <a:rPr lang="ru-RU" sz="1600" dirty="0" smtClean="0"/>
                <a:t>деятельности (Внешэкономбанк)»</a:t>
              </a:r>
              <a:endParaRPr lang="ru-RU" sz="1600" dirty="0" smtClean="0">
                <a:latin typeface="+mj-lt"/>
                <a:cs typeface="+mn-cs"/>
              </a:endParaRP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 smtClean="0">
                  <a:latin typeface="+mj-lt"/>
                  <a:cs typeface="+mn-cs"/>
                </a:rPr>
                <a:t>Акционерное общество «Российский Банк поддержки малого и среднего предпринимательства»  (АО «МСП Банк») является дочерним обществом Корпорации   </a:t>
              </a:r>
              <a:endParaRPr lang="ru-RU" sz="1600" dirty="0">
                <a:latin typeface="+mj-lt"/>
                <a:cs typeface="+mn-cs"/>
              </a:endParaRP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Корпорация обеспечивает исполнение обязательств, принятых на себя АО «НДКО «АКГ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98997" y="4209549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Ключевые факты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3134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27656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8805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3538" y="2113956"/>
            <a:ext cx="11891164" cy="1456603"/>
            <a:chOff x="698997" y="5644556"/>
            <a:chExt cx="11891164" cy="145660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908299" y="5811037"/>
              <a:ext cx="9681862" cy="1123641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600" dirty="0" smtClean="0">
                  <a:latin typeface="+mj-lt"/>
                  <a:cs typeface="+mn-cs"/>
                </a:rPr>
                <a:t>Корпорация </a:t>
              </a:r>
              <a:r>
                <a:rPr lang="ru-RU" sz="1600" dirty="0">
                  <a:latin typeface="+mj-lt"/>
                  <a:cs typeface="+mn-cs"/>
                </a:rPr>
                <a:t>– институт развития в сфере малого и среднего </a:t>
              </a:r>
              <a:r>
                <a:rPr lang="ru-RU" sz="1600" dirty="0" smtClean="0">
                  <a:latin typeface="+mj-lt"/>
                  <a:cs typeface="+mn-cs"/>
                </a:rPr>
                <a:t>предпринимательства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05965" y="5644556"/>
              <a:ext cx="1695269" cy="1456603"/>
            </a:xfrm>
            <a:prstGeom prst="roundRect">
              <a:avLst>
                <a:gd name="adj" fmla="val 4144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98997" y="6640027"/>
              <a:ext cx="1709204" cy="3511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Миссия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pic>
          <p:nvPicPr>
            <p:cNvPr id="27" name="Picture 10" descr="C:\Users\jsauvageau\Desktop\4.png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222" y="5785212"/>
              <a:ext cx="762754" cy="762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L-Shape 10"/>
            <p:cNvSpPr/>
            <p:nvPr/>
          </p:nvSpPr>
          <p:spPr>
            <a:xfrm rot="13701821">
              <a:off x="2463710" y="621265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751292" y="4440431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844385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АО «Федеральная корпорация по развитию малого и среднего предпринимательства</a:t>
            </a:r>
            <a:r>
              <a:rPr lang="ru-RU" b="1" dirty="0" smtClean="0"/>
              <a:t>»</a:t>
            </a:r>
            <a:endParaRPr lang="ru-RU" b="1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764166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1510688" y="777862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56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370506" y="43086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885372" y="4397829"/>
            <a:ext cx="543795" cy="52058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0506" y="62395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66189" y="2391732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66189" y="4315665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66189" y="6239597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84412" y="2368559"/>
            <a:ext cx="574061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3983" y="293302"/>
            <a:ext cx="8619405" cy="698685"/>
          </a:xfrm>
        </p:spPr>
        <p:txBody>
          <a:bodyPr/>
          <a:lstStyle/>
          <a:p>
            <a:r>
              <a:rPr lang="ru-RU" dirty="0"/>
              <a:t>Основные задачи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858898"/>
            <a:ext cx="11884197" cy="725733"/>
          </a:xfrm>
        </p:spPr>
        <p:txBody>
          <a:bodyPr anchor="b"/>
          <a:lstStyle/>
          <a:p>
            <a:r>
              <a:rPr lang="ru-RU" b="1" dirty="0"/>
              <a:t>«Единое окно» по оказанию поддержки субъектам МСП и организациям </a:t>
            </a:r>
            <a:r>
              <a:rPr lang="ru-RU" b="1" dirty="0" smtClean="0"/>
              <a:t>инфраструктуры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101893" y="2391732"/>
            <a:ext cx="4139881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 smtClean="0">
                <a:latin typeface="+mn-lt"/>
                <a:cs typeface="+mn-cs"/>
              </a:rPr>
              <a:t>Маркетинговая и информационная поддержка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65775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 smtClean="0">
                <a:latin typeface="+mn-lt"/>
                <a:cs typeface="+mn-cs"/>
              </a:rPr>
              <a:t>Финансовая и гарантийная </a:t>
            </a:r>
            <a:r>
              <a:rPr lang="ru-RU" sz="1600" dirty="0">
                <a:latin typeface="+mn-lt"/>
                <a:cs typeface="+mn-cs"/>
              </a:rPr>
              <a:t>поддержка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65775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 smtClean="0">
                <a:latin typeface="+mn-lt"/>
                <a:cs typeface="+mn-cs"/>
              </a:rPr>
              <a:t>Имущественная поддержка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961458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Расширение доступа к </a:t>
            </a:r>
            <a:r>
              <a:rPr lang="ru-RU" sz="1600" dirty="0" smtClean="0">
                <a:latin typeface="+mn-lt"/>
                <a:cs typeface="+mn-cs"/>
              </a:rPr>
              <a:t>закупкам компаний с государственным участием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961458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Помощь во взаимодействии с органами </a:t>
            </a:r>
            <a:r>
              <a:rPr lang="ru-RU" sz="1600" dirty="0" smtClean="0">
                <a:latin typeface="+mn-lt"/>
                <a:cs typeface="+mn-cs"/>
              </a:rPr>
              <a:t>власти, субъектами РФ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961458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П</a:t>
            </a:r>
            <a:r>
              <a:rPr lang="ru-RU" sz="1600" dirty="0" smtClean="0">
                <a:latin typeface="+mn-lt"/>
                <a:cs typeface="+mn-cs"/>
              </a:rPr>
              <a:t>равовая поддержка</a:t>
            </a:r>
            <a:endParaRPr lang="ru-RU" sz="1600" dirty="0">
              <a:latin typeface="+mn-lt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6637973" y="6447158"/>
            <a:ext cx="871194" cy="1085753"/>
            <a:chOff x="2992411" y="6448107"/>
            <a:chExt cx="869753" cy="1241420"/>
          </a:xfrm>
        </p:grpSpPr>
        <p:grpSp>
          <p:nvGrpSpPr>
            <p:cNvPr id="60" name="Group 70"/>
            <p:cNvGrpSpPr/>
            <p:nvPr/>
          </p:nvGrpSpPr>
          <p:grpSpPr>
            <a:xfrm>
              <a:off x="2992411" y="6448107"/>
              <a:ext cx="869753" cy="1241420"/>
              <a:chOff x="9005888" y="7118350"/>
              <a:chExt cx="360363" cy="514350"/>
            </a:xfrm>
            <a:solidFill>
              <a:schemeClr val="tx1"/>
            </a:solidFill>
          </p:grpSpPr>
          <p:sp>
            <p:nvSpPr>
              <p:cNvPr id="61" name="Freeform 336"/>
              <p:cNvSpPr>
                <a:spLocks/>
              </p:cNvSpPr>
              <p:nvPr/>
            </p:nvSpPr>
            <p:spPr bwMode="auto">
              <a:xfrm>
                <a:off x="9005888" y="7493000"/>
                <a:ext cx="339725" cy="139700"/>
              </a:xfrm>
              <a:custGeom>
                <a:avLst/>
                <a:gdLst>
                  <a:gd name="T0" fmla="*/ 100 w 116"/>
                  <a:gd name="T1" fmla="*/ 48 h 48"/>
                  <a:gd name="T2" fmla="*/ 17 w 116"/>
                  <a:gd name="T3" fmla="*/ 48 h 48"/>
                  <a:gd name="T4" fmla="*/ 0 w 116"/>
                  <a:gd name="T5" fmla="*/ 31 h 48"/>
                  <a:gd name="T6" fmla="*/ 0 w 116"/>
                  <a:gd name="T7" fmla="*/ 0 h 48"/>
                  <a:gd name="T8" fmla="*/ 12 w 116"/>
                  <a:gd name="T9" fmla="*/ 0 h 48"/>
                  <a:gd name="T10" fmla="*/ 12 w 116"/>
                  <a:gd name="T11" fmla="*/ 31 h 48"/>
                  <a:gd name="T12" fmla="*/ 17 w 116"/>
                  <a:gd name="T13" fmla="*/ 36 h 48"/>
                  <a:gd name="T14" fmla="*/ 100 w 116"/>
                  <a:gd name="T15" fmla="*/ 36 h 48"/>
                  <a:gd name="T16" fmla="*/ 104 w 116"/>
                  <a:gd name="T17" fmla="*/ 31 h 48"/>
                  <a:gd name="T18" fmla="*/ 104 w 116"/>
                  <a:gd name="T19" fmla="*/ 25 h 48"/>
                  <a:gd name="T20" fmla="*/ 116 w 116"/>
                  <a:gd name="T21" fmla="*/ 25 h 48"/>
                  <a:gd name="T22" fmla="*/ 116 w 116"/>
                  <a:gd name="T23" fmla="*/ 31 h 48"/>
                  <a:gd name="T24" fmla="*/ 100 w 116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48">
                    <a:moveTo>
                      <a:pt x="100" y="48"/>
                    </a:moveTo>
                    <a:cubicBezTo>
                      <a:pt x="17" y="48"/>
                      <a:pt x="17" y="48"/>
                      <a:pt x="17" y="48"/>
                    </a:cubicBezTo>
                    <a:cubicBezTo>
                      <a:pt x="8" y="48"/>
                      <a:pt x="0" y="40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4"/>
                      <a:pt x="14" y="36"/>
                      <a:pt x="17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2" y="36"/>
                      <a:pt x="104" y="34"/>
                      <a:pt x="104" y="31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6" y="40"/>
                      <a:pt x="109" y="48"/>
                      <a:pt x="10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Freeform 338"/>
              <p:cNvSpPr>
                <a:spLocks/>
              </p:cNvSpPr>
              <p:nvPr/>
            </p:nvSpPr>
            <p:spPr bwMode="auto">
              <a:xfrm>
                <a:off x="9005888" y="7118350"/>
                <a:ext cx="360363" cy="458788"/>
              </a:xfrm>
              <a:custGeom>
                <a:avLst/>
                <a:gdLst>
                  <a:gd name="T0" fmla="*/ 32 w 123"/>
                  <a:gd name="T1" fmla="*/ 157 h 157"/>
                  <a:gd name="T2" fmla="*/ 20 w 123"/>
                  <a:gd name="T3" fmla="*/ 157 h 157"/>
                  <a:gd name="T4" fmla="*/ 20 w 123"/>
                  <a:gd name="T5" fmla="*/ 154 h 157"/>
                  <a:gd name="T6" fmla="*/ 38 w 123"/>
                  <a:gd name="T7" fmla="*/ 136 h 157"/>
                  <a:gd name="T8" fmla="*/ 107 w 123"/>
                  <a:gd name="T9" fmla="*/ 136 h 157"/>
                  <a:gd name="T10" fmla="*/ 111 w 123"/>
                  <a:gd name="T11" fmla="*/ 131 h 157"/>
                  <a:gd name="T12" fmla="*/ 111 w 123"/>
                  <a:gd name="T13" fmla="*/ 17 h 157"/>
                  <a:gd name="T14" fmla="*/ 107 w 123"/>
                  <a:gd name="T15" fmla="*/ 12 h 157"/>
                  <a:gd name="T16" fmla="*/ 17 w 123"/>
                  <a:gd name="T17" fmla="*/ 12 h 157"/>
                  <a:gd name="T18" fmla="*/ 12 w 123"/>
                  <a:gd name="T19" fmla="*/ 17 h 157"/>
                  <a:gd name="T20" fmla="*/ 12 w 123"/>
                  <a:gd name="T21" fmla="*/ 144 h 157"/>
                  <a:gd name="T22" fmla="*/ 0 w 123"/>
                  <a:gd name="T23" fmla="*/ 144 h 157"/>
                  <a:gd name="T24" fmla="*/ 0 w 123"/>
                  <a:gd name="T25" fmla="*/ 17 h 157"/>
                  <a:gd name="T26" fmla="*/ 17 w 123"/>
                  <a:gd name="T27" fmla="*/ 0 h 157"/>
                  <a:gd name="T28" fmla="*/ 107 w 123"/>
                  <a:gd name="T29" fmla="*/ 0 h 157"/>
                  <a:gd name="T30" fmla="*/ 123 w 123"/>
                  <a:gd name="T31" fmla="*/ 17 h 157"/>
                  <a:gd name="T32" fmla="*/ 123 w 123"/>
                  <a:gd name="T33" fmla="*/ 131 h 157"/>
                  <a:gd name="T34" fmla="*/ 107 w 123"/>
                  <a:gd name="T35" fmla="*/ 148 h 157"/>
                  <a:gd name="T36" fmla="*/ 38 w 123"/>
                  <a:gd name="T37" fmla="*/ 148 h 157"/>
                  <a:gd name="T38" fmla="*/ 32 w 123"/>
                  <a:gd name="T39" fmla="*/ 154 h 157"/>
                  <a:gd name="T40" fmla="*/ 32 w 123"/>
                  <a:gd name="T4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57">
                    <a:moveTo>
                      <a:pt x="32" y="157"/>
                    </a:move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0" y="144"/>
                      <a:pt x="28" y="136"/>
                      <a:pt x="38" y="136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9" y="136"/>
                      <a:pt x="111" y="134"/>
                      <a:pt x="111" y="131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4"/>
                      <a:pt x="109" y="12"/>
                      <a:pt x="10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6" y="0"/>
                      <a:pt x="123" y="8"/>
                      <a:pt x="123" y="17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40"/>
                      <a:pt x="116" y="148"/>
                      <a:pt x="107" y="148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5" y="148"/>
                      <a:pt x="32" y="150"/>
                      <a:pt x="32" y="154"/>
                    </a:cubicBezTo>
                    <a:lnTo>
                      <a:pt x="32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4" name="Прямоугольник 63"/>
            <p:cNvSpPr/>
            <p:nvPr/>
          </p:nvSpPr>
          <p:spPr>
            <a:xfrm>
              <a:off x="3078887" y="6738288"/>
              <a:ext cx="696730" cy="19415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400" b="1" dirty="0" smtClean="0">
                  <a:latin typeface="+mn-lt"/>
                  <a:cs typeface="+mn-cs"/>
                </a:rPr>
                <a:t>Закон</a:t>
              </a:r>
              <a:endParaRPr lang="ru-RU" sz="1400" b="1" dirty="0">
                <a:latin typeface="+mn-lt"/>
                <a:cs typeface="+mn-cs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1" b="9094"/>
          <a:stretch/>
        </p:blipFill>
        <p:spPr>
          <a:xfrm>
            <a:off x="6637972" y="4543963"/>
            <a:ext cx="850194" cy="1050036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986972" y="4718871"/>
            <a:ext cx="899886" cy="912671"/>
            <a:chOff x="1681558" y="3895979"/>
            <a:chExt cx="919310" cy="919310"/>
          </a:xfrm>
        </p:grpSpPr>
        <p:sp>
          <p:nvSpPr>
            <p:cNvPr id="92" name="Овал 91"/>
            <p:cNvSpPr/>
            <p:nvPr/>
          </p:nvSpPr>
          <p:spPr>
            <a:xfrm>
              <a:off x="1681558" y="3895979"/>
              <a:ext cx="919310" cy="919310"/>
            </a:xfrm>
            <a:prstGeom prst="ellipse">
              <a:avLst/>
            </a:prstGeom>
            <a:noFill/>
            <a:ln w="66675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95" name="Арка 94"/>
            <p:cNvSpPr/>
            <p:nvPr/>
          </p:nvSpPr>
          <p:spPr>
            <a:xfrm>
              <a:off x="1810109" y="4007470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 rot="20269865">
              <a:off x="1726479" y="4237738"/>
              <a:ext cx="846840" cy="233316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ctr"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400" b="1" dirty="0" smtClean="0">
                  <a:latin typeface="+mn-lt"/>
                  <a:cs typeface="+mn-cs"/>
                </a:rPr>
                <a:t>Гарантия</a:t>
              </a:r>
              <a:endParaRPr lang="ru-RU" sz="1400" b="1" dirty="0">
                <a:latin typeface="+mn-lt"/>
                <a:cs typeface="+mn-cs"/>
              </a:endParaRPr>
            </a:p>
          </p:txBody>
        </p:sp>
        <p:sp>
          <p:nvSpPr>
            <p:cNvPr id="97" name="Арка 96"/>
            <p:cNvSpPr/>
            <p:nvPr/>
          </p:nvSpPr>
          <p:spPr>
            <a:xfrm flipH="1" flipV="1">
              <a:off x="1829585" y="4112323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</p:grpSp>
      <p:sp>
        <p:nvSpPr>
          <p:cNvPr id="130" name="Freeform 9"/>
          <p:cNvSpPr>
            <a:spLocks noEditPoints="1"/>
          </p:cNvSpPr>
          <p:nvPr/>
        </p:nvSpPr>
        <p:spPr bwMode="auto">
          <a:xfrm>
            <a:off x="6642295" y="2752084"/>
            <a:ext cx="897774" cy="723097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9742" y="2648210"/>
            <a:ext cx="1000483" cy="1000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5" y="6548756"/>
            <a:ext cx="940613" cy="94061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363538" y="1764166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1510688" y="777862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1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0556" y="297542"/>
            <a:ext cx="9481346" cy="698685"/>
          </a:xfrm>
        </p:spPr>
        <p:txBody>
          <a:bodyPr/>
          <a:lstStyle/>
          <a:p>
            <a:r>
              <a:rPr lang="ru-RU" dirty="0"/>
              <a:t>Базовые требования к потенциальному </a:t>
            </a:r>
            <a:r>
              <a:rPr lang="ru-RU" dirty="0" smtClean="0"/>
              <a:t>заемщику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64796" y="1398866"/>
            <a:ext cx="3767590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Соответствие </a:t>
            </a:r>
            <a:r>
              <a:rPr lang="ru-RU" sz="12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требованиям по структуре уставного (складочного) капитала (паевого фонда)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64797" y="1989361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Выручка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36207" y="1986942"/>
            <a:ext cx="1505544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млрд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руб.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64796" y="2431944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Персонал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36206" y="2428004"/>
            <a:ext cx="1505546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250 чел.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71946" y="1327862"/>
            <a:ext cx="3960440" cy="169336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64797" y="4126203"/>
            <a:ext cx="35252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Игорный бизнес;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Производство и реализация подакцизных товаров 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</a:t>
            </a:r>
            <a:r>
              <a:rPr lang="ru-RU" sz="1200" i="1" dirty="0" smtClean="0">
                <a:latin typeface="Arial Narrow" panose="020B0606020202030204" pitchFamily="34" charset="0"/>
                <a:cs typeface="+mn-cs"/>
              </a:rPr>
              <a:t>№181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НК РФ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);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Добыча и реализация полезных ископаемых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(ст. </a:t>
            </a:r>
            <a:r>
              <a:rPr lang="ru-RU" sz="1200" i="1" dirty="0" smtClean="0">
                <a:latin typeface="Arial Narrow" panose="020B0606020202030204" pitchFamily="34" charset="0"/>
                <a:cs typeface="+mn-cs"/>
              </a:rPr>
              <a:t>№337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НК РФ); </a:t>
            </a:r>
            <a:endParaRPr lang="ru-RU" sz="1200" dirty="0">
              <a:latin typeface="Arial Narrow" panose="020B0606020202030204" pitchFamily="34" charset="0"/>
              <a:cs typeface="+mn-cs"/>
            </a:endParaRP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Ломбарды.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1531562" y="2516023"/>
            <a:ext cx="431915" cy="461665"/>
            <a:chOff x="200025" y="5799115"/>
            <a:chExt cx="475107" cy="50783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5081" y="1342376"/>
            <a:ext cx="7143404" cy="609908"/>
            <a:chOff x="355081" y="1887057"/>
            <a:chExt cx="7143404" cy="60990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54296" y="1887057"/>
              <a:ext cx="6744189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Соответствие требованиям ст.4 Федерального закона </a:t>
              </a:r>
              <a:r>
                <a:rPr lang="ru-RU" sz="1600" kern="0" dirty="0" smtClean="0">
                  <a:latin typeface="+mj-lt"/>
                  <a:cs typeface="+mn-cs"/>
                </a:rPr>
                <a:t>№209-ФЗ</a:t>
              </a:r>
              <a:endParaRPr lang="ru-RU" sz="1600" kern="0" dirty="0">
                <a:latin typeface="+mj-lt"/>
                <a:cs typeface="+mn-cs"/>
              </a:endParaRPr>
            </a:p>
          </p:txBody>
        </p:sp>
        <p:sp>
          <p:nvSpPr>
            <p:cNvPr id="39" name="Teardrop 46"/>
            <p:cNvSpPr/>
            <p:nvPr/>
          </p:nvSpPr>
          <p:spPr>
            <a:xfrm>
              <a:off x="355081" y="1887057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5081" y="2426290"/>
            <a:ext cx="7143404" cy="609908"/>
            <a:chOff x="355081" y="2864490"/>
            <a:chExt cx="7143404" cy="6099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54297" y="2864490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Любые виды предпринимательской деятельности</a:t>
              </a:r>
            </a:p>
          </p:txBody>
        </p:sp>
        <p:sp>
          <p:nvSpPr>
            <p:cNvPr id="42" name="Teardrop 46"/>
            <p:cNvSpPr/>
            <p:nvPr/>
          </p:nvSpPr>
          <p:spPr>
            <a:xfrm>
              <a:off x="355081" y="287245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55081" y="3568260"/>
            <a:ext cx="7143404" cy="617868"/>
            <a:chOff x="355081" y="3892019"/>
            <a:chExt cx="7143404" cy="6178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4297" y="3899979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Регистрация бизнеса на территории Российской Федерации</a:t>
              </a:r>
            </a:p>
          </p:txBody>
        </p:sp>
        <p:sp>
          <p:nvSpPr>
            <p:cNvPr id="43" name="Teardrop 46"/>
            <p:cNvSpPr/>
            <p:nvPr/>
          </p:nvSpPr>
          <p:spPr>
            <a:xfrm>
              <a:off x="355081" y="3892019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5081" y="4718190"/>
            <a:ext cx="7143403" cy="612786"/>
            <a:chOff x="355081" y="4932590"/>
            <a:chExt cx="7143403" cy="6127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4296" y="4935468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отрицательной кредитной истории по кредитам с гарантией Корпорации</a:t>
              </a:r>
            </a:p>
          </p:txBody>
        </p:sp>
        <p:sp>
          <p:nvSpPr>
            <p:cNvPr id="44" name="Teardrop 46"/>
            <p:cNvSpPr/>
            <p:nvPr/>
          </p:nvSpPr>
          <p:spPr>
            <a:xfrm>
              <a:off x="355081" y="493259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5081" y="5863038"/>
            <a:ext cx="7143403" cy="611347"/>
            <a:chOff x="355081" y="5969518"/>
            <a:chExt cx="7143403" cy="61134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54296" y="597095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просроченной задолженности по налогам, сборам и т.п.</a:t>
              </a:r>
            </a:p>
          </p:txBody>
        </p:sp>
        <p:sp>
          <p:nvSpPr>
            <p:cNvPr id="45" name="Teardrop 46"/>
            <p:cNvSpPr/>
            <p:nvPr/>
          </p:nvSpPr>
          <p:spPr>
            <a:xfrm>
              <a:off x="355081" y="5969518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55081" y="7006446"/>
            <a:ext cx="7143403" cy="609909"/>
            <a:chOff x="355081" y="7006446"/>
            <a:chExt cx="7143403" cy="60990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4296" y="700644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Не применяются процедуры несостоятельности (банкротства)</a:t>
              </a:r>
            </a:p>
          </p:txBody>
        </p:sp>
        <p:sp>
          <p:nvSpPr>
            <p:cNvPr id="46" name="Teardrop 46"/>
            <p:cNvSpPr/>
            <p:nvPr/>
          </p:nvSpPr>
          <p:spPr>
            <a:xfrm>
              <a:off x="355081" y="7006446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6</a:t>
              </a:r>
              <a:endParaRPr lang="en-US" sz="2800" b="1" dirty="0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9350543" y="2005245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350543" y="2458943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4" idx="3"/>
            <a:endCxn id="28" idx="1"/>
          </p:cNvCxnSpPr>
          <p:nvPr/>
        </p:nvCxnSpPr>
        <p:spPr>
          <a:xfrm>
            <a:off x="7498485" y="1647330"/>
            <a:ext cx="573461" cy="527216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4" name="Прямоугольник 63"/>
          <p:cNvSpPr/>
          <p:nvPr/>
        </p:nvSpPr>
        <p:spPr>
          <a:xfrm>
            <a:off x="8071946" y="3436883"/>
            <a:ext cx="3960440" cy="4179472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65" name="Соединительная линия уступом 64"/>
          <p:cNvCxnSpPr>
            <a:stCxn id="5" idx="3"/>
            <a:endCxn id="64" idx="1"/>
          </p:cNvCxnSpPr>
          <p:nvPr/>
        </p:nvCxnSpPr>
        <p:spPr>
          <a:xfrm>
            <a:off x="7498485" y="2731244"/>
            <a:ext cx="573461" cy="279537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grpSp>
        <p:nvGrpSpPr>
          <p:cNvPr id="68" name="Группа 67"/>
          <p:cNvGrpSpPr/>
          <p:nvPr/>
        </p:nvGrpSpPr>
        <p:grpSpPr>
          <a:xfrm>
            <a:off x="11531562" y="7153090"/>
            <a:ext cx="431915" cy="461665"/>
            <a:chOff x="200025" y="5799115"/>
            <a:chExt cx="475107" cy="507831"/>
          </a:xfrm>
        </p:grpSpPr>
        <p:sp>
          <p:nvSpPr>
            <p:cNvPr id="69" name="Равнобедренный треугольник 68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8264797" y="3563024"/>
            <a:ext cx="3525293" cy="549684"/>
          </a:xfrm>
          <a:prstGeom prst="rect">
            <a:avLst/>
          </a:prstGeom>
          <a:solidFill>
            <a:srgbClr val="FCD7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  <a:cs typeface="+mn-cs"/>
              </a:rPr>
              <a:t>Поддержка НЕ оказывается</a:t>
            </a:r>
            <a:endParaRPr lang="ru-RU" sz="1800" kern="0" dirty="0">
              <a:latin typeface="Calibri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510688" y="777862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45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132137"/>
            <a:ext cx="12599988" cy="306159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286" y="2595751"/>
            <a:ext cx="9507428" cy="4134370"/>
          </a:xfrm>
        </p:spPr>
        <p:txBody>
          <a:bodyPr/>
          <a:lstStyle/>
          <a:p>
            <a:pPr algn="l"/>
            <a:r>
              <a:rPr lang="ru-RU" dirty="0"/>
              <a:t>1. Механизм гарантийной поддержки </a:t>
            </a:r>
            <a:r>
              <a:rPr lang="ru-RU" dirty="0" smtClean="0"/>
              <a:t>Корпорации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Предоставление независимых гарантий </a:t>
            </a:r>
            <a:r>
              <a:rPr lang="ru-RU" b="0" dirty="0" smtClean="0"/>
              <a:t>Корпорации </a:t>
            </a:r>
            <a:r>
              <a:rPr lang="ru-RU" b="0" dirty="0"/>
              <a:t>для обеспечения кредитов субъектов </a:t>
            </a:r>
            <a:r>
              <a:rPr lang="ru-RU" b="0" dirty="0" smtClean="0"/>
              <a:t>МСП </a:t>
            </a:r>
            <a:r>
              <a:rPr lang="ru-RU" b="0" dirty="0"/>
              <a:t>в банках-партнерах</a:t>
            </a:r>
          </a:p>
        </p:txBody>
      </p:sp>
    </p:spTree>
    <p:extLst>
      <p:ext uri="{BB962C8B-B14F-4D97-AF65-F5344CB8AC3E}">
        <p14:creationId xmlns:p14="http://schemas.microsoft.com/office/powerpoint/2010/main" val="25560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9176" y="293302"/>
            <a:ext cx="8827415" cy="698685"/>
          </a:xfrm>
        </p:spPr>
        <p:txBody>
          <a:bodyPr/>
          <a:lstStyle/>
          <a:p>
            <a:r>
              <a:rPr lang="ru-RU" dirty="0"/>
              <a:t>Корпорация в цифрах гарантийной поддержки (на </a:t>
            </a:r>
            <a:r>
              <a:rPr lang="en-US" dirty="0" smtClean="0"/>
              <a:t>21</a:t>
            </a:r>
            <a:r>
              <a:rPr lang="ru-RU" dirty="0" smtClean="0"/>
              <a:t>.11.16)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49025" y="8081586"/>
            <a:ext cx="2294158" cy="202679"/>
          </a:xfrm>
        </p:spPr>
        <p:txBody>
          <a:bodyPr/>
          <a:lstStyle/>
          <a:p>
            <a:r>
              <a:rPr lang="ru-RU" sz="1000" dirty="0" smtClean="0"/>
              <a:t>*Без </a:t>
            </a:r>
            <a:r>
              <a:rPr lang="ru-RU" sz="1000" dirty="0" smtClean="0"/>
              <a:t>показателей АО «МСП Банк»</a:t>
            </a:r>
            <a:endParaRPr lang="ru-RU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9747517" y="2113543"/>
            <a:ext cx="2313500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67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36291" y="3288575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/>
              <a:t>6</a:t>
            </a:r>
            <a:endParaRPr lang="ru-RU" sz="4400" dirty="0" smtClean="0"/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95665" y="5265147"/>
            <a:ext cx="206496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100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08906" y="6389209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en-US" sz="4400" dirty="0" smtClean="0"/>
              <a:t>1</a:t>
            </a:r>
            <a:r>
              <a:rPr lang="ru-RU" sz="4400" dirty="0" smtClean="0"/>
              <a:t>9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7" y="6251973"/>
            <a:ext cx="1154471" cy="1154471"/>
          </a:xfrm>
          <a:prstGeom prst="rect">
            <a:avLst/>
          </a:prstGeom>
        </p:spPr>
      </p:pic>
      <p:sp>
        <p:nvSpPr>
          <p:cNvPr id="54" name="Текст 2"/>
          <p:cNvSpPr txBox="1">
            <a:spLocks/>
          </p:cNvSpPr>
          <p:nvPr/>
        </p:nvSpPr>
        <p:spPr>
          <a:xfrm>
            <a:off x="349025" y="844384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Партнерская сеть</a:t>
            </a:r>
            <a:endParaRPr lang="ru-RU" b="1" kern="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63539" y="1807710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2"/>
          <p:cNvSpPr txBox="1">
            <a:spLocks/>
          </p:cNvSpPr>
          <p:nvPr/>
        </p:nvSpPr>
        <p:spPr>
          <a:xfrm>
            <a:off x="6420642" y="844323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Гарантийная поддержка*</a:t>
            </a:r>
            <a:endParaRPr lang="ru-RU" b="1" kern="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435156" y="1807649"/>
            <a:ext cx="5819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876045" y="6387099"/>
            <a:ext cx="4176463" cy="884218"/>
            <a:chOff x="2432278" y="6236830"/>
            <a:chExt cx="4176463" cy="88421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432278" y="6272648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011393" y="6236830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лизинговых компании</a:t>
              </a: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(в рамках «пилотного» проекта)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506862" y="2238475"/>
            <a:ext cx="3256270" cy="839705"/>
            <a:chOff x="704616" y="8731785"/>
            <a:chExt cx="1548850" cy="630883"/>
          </a:xfrm>
        </p:grpSpPr>
        <p:sp>
          <p:nvSpPr>
            <p:cNvPr id="6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Объем </a:t>
              </a:r>
              <a:endParaRPr lang="ru-RU" sz="1800" kern="0" dirty="0">
                <a:latin typeface="Arial Narrow" panose="020B0606020202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гарантийной поддержки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506862" y="3383464"/>
            <a:ext cx="3256270" cy="839705"/>
            <a:chOff x="704616" y="8731785"/>
            <a:chExt cx="1548850" cy="630883"/>
          </a:xfrm>
        </p:grpSpPr>
        <p:sp>
          <p:nvSpPr>
            <p:cNvPr id="68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Количество выданных гарантий и поручительств</a:t>
              </a:r>
              <a:endParaRPr lang="ru-RU" sz="1800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506862" y="5390649"/>
            <a:ext cx="3256270" cy="839705"/>
            <a:chOff x="704616" y="8731785"/>
            <a:chExt cx="1548850" cy="630883"/>
          </a:xfrm>
        </p:grpSpPr>
        <p:sp>
          <p:nvSpPr>
            <p:cNvPr id="71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Объем </a:t>
              </a:r>
              <a:r>
                <a:rPr lang="ru-RU" sz="1800" kern="0" dirty="0">
                  <a:latin typeface="Arial Narrow" panose="020B0606020202030204" pitchFamily="34" charset="0"/>
                </a:rPr>
                <a:t>кредитной поддержки </a:t>
              </a:r>
              <a:r>
                <a:rPr lang="ru-RU" sz="1800" kern="0" dirty="0" smtClean="0">
                  <a:latin typeface="Arial Narrow" panose="020B0606020202030204" pitchFamily="34" charset="0"/>
                </a:rPr>
                <a:t>с </a:t>
              </a:r>
              <a:r>
                <a:rPr lang="ru-RU" sz="1800" kern="0" dirty="0">
                  <a:latin typeface="Arial Narrow" panose="020B0606020202030204" pitchFamily="34" charset="0"/>
                </a:rPr>
                <a:t>гарантией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506862" y="6509357"/>
            <a:ext cx="3256270" cy="839705"/>
            <a:chOff x="704616" y="8731785"/>
            <a:chExt cx="1548850" cy="630883"/>
          </a:xfrm>
        </p:grpSpPr>
        <p:sp>
          <p:nvSpPr>
            <p:cNvPr id="7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Новых рабочих мест</a:t>
              </a:r>
              <a:endParaRPr lang="ru-RU" sz="1800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76045" y="2446584"/>
            <a:ext cx="4498356" cy="884218"/>
            <a:chOff x="2432278" y="2526226"/>
            <a:chExt cx="4498356" cy="88421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432278" y="2562044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5</a:t>
              </a:r>
              <a:r>
                <a:rPr lang="en-US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333286" y="2526226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банк</a:t>
              </a:r>
              <a:r>
                <a:rPr lang="ru-RU" sz="2000" kern="0" dirty="0">
                  <a:latin typeface="Arial Narrow" panose="020B0606020202030204" pitchFamily="34" charset="0"/>
                  <a:cs typeface="Times New Roman" pitchFamily="18" charset="0"/>
                </a:rPr>
                <a:t>а</a:t>
              </a: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-партнера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67572" y="4532955"/>
            <a:ext cx="4111351" cy="884218"/>
            <a:chOff x="2323805" y="4693601"/>
            <a:chExt cx="4111351" cy="88421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323805" y="4729419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82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3164839" y="4693601"/>
              <a:ext cx="3270317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региональные гарантийные организации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43" name="Равнобедренный треугольник 42"/>
          <p:cNvSpPr/>
          <p:nvPr/>
        </p:nvSpPr>
        <p:spPr>
          <a:xfrm flipV="1">
            <a:off x="6589584" y="4615883"/>
            <a:ext cx="5566950" cy="37309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016" y="5439397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7016" y="3350203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Банк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7016" y="7291492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Лизинг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7800" y="1892446"/>
            <a:ext cx="1776164" cy="1776164"/>
            <a:chOff x="-1167900" y="2055274"/>
            <a:chExt cx="2233307" cy="223330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₽</a:t>
              </a:r>
              <a:endParaRPr lang="ru-RU" sz="3600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" y="4178154"/>
            <a:ext cx="1305103" cy="124854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11510688" y="777862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56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071" y="195944"/>
            <a:ext cx="8858715" cy="698685"/>
          </a:xfrm>
        </p:spPr>
        <p:txBody>
          <a:bodyPr/>
          <a:lstStyle/>
          <a:p>
            <a:r>
              <a:rPr lang="ru-RU" dirty="0"/>
              <a:t>Многоканальная система </a:t>
            </a:r>
            <a:r>
              <a:rPr lang="ru-RU" dirty="0" smtClean="0"/>
              <a:t>гарантийных </a:t>
            </a:r>
            <a:r>
              <a:rPr lang="ru-RU" dirty="0"/>
              <a:t>продуктов </a:t>
            </a:r>
            <a:r>
              <a:rPr lang="ru-RU" dirty="0" smtClean="0"/>
              <a:t>НГС</a:t>
            </a:r>
            <a:r>
              <a:rPr lang="ru-RU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0" dirty="0" smtClean="0"/>
              <a:t>Трехуровневая модель </a:t>
            </a:r>
            <a:r>
              <a:rPr lang="ru-RU" b="0" dirty="0"/>
              <a:t>гарантийной поддержки субъектов </a:t>
            </a:r>
            <a:r>
              <a:rPr lang="ru-RU" b="0" dirty="0" smtClean="0"/>
              <a:t>МСП</a:t>
            </a:r>
            <a:endParaRPr lang="ru-RU" b="0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3909227"/>
              </p:ext>
            </p:extLst>
          </p:nvPr>
        </p:nvGraphicFramePr>
        <p:xfrm>
          <a:off x="370506" y="1824569"/>
          <a:ext cx="11884994" cy="6000061"/>
        </p:xfrm>
        <a:graphic>
          <a:graphicData uri="http://schemas.openxmlformats.org/drawingml/2006/table">
            <a:tbl>
              <a:tblPr/>
              <a:tblGrid>
                <a:gridCol w="1756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7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053">
                  <a:extLst>
                    <a:ext uri="{9D8B030D-6E8A-4147-A177-3AD203B41FA5}">
                      <a16:colId xmlns:a16="http://schemas.microsoft.com/office/drawing/2014/main" val="3653545549"/>
                    </a:ext>
                  </a:extLst>
                </a:gridCol>
                <a:gridCol w="3045965">
                  <a:extLst>
                    <a:ext uri="{9D8B030D-6E8A-4147-A177-3AD203B41FA5}">
                      <a16:colId xmlns:a16="http://schemas.microsoft.com/office/drawing/2014/main" val="190580340"/>
                    </a:ext>
                  </a:extLst>
                </a:gridCol>
              </a:tblGrid>
              <a:tr h="728847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Продукты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Клиентский сегмент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Плановый объем 2016 г.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Каналы продаж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Организации - источники поступления заявок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084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Корпорация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для средних и крупных проектов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Программы стимулирования кредитования субъектов МСП («Программа 6,5%»)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Средний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Отраслевые ассоциации/общественные организации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МСП Банк и РГО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115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МСП Банк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Малый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Многофункциональные центры предоставления государственных и муниципальных услуг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Корпорация МСП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591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82 РГО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Микро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991">
                <a:tc gridSpan="3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Итого НГС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млрд руб.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51910"/>
                  </a:ext>
                </a:extLst>
              </a:tr>
            </a:tbl>
          </a:graphicData>
        </a:graphic>
      </p:graphicFrame>
      <p:sp>
        <p:nvSpPr>
          <p:cNvPr id="5" name="Rounded Rectangle 73"/>
          <p:cNvSpPr/>
          <p:nvPr/>
        </p:nvSpPr>
        <p:spPr>
          <a:xfrm>
            <a:off x="7569200" y="3070923"/>
            <a:ext cx="1574800" cy="412645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6" name="Rounded Rectangle 73"/>
          <p:cNvSpPr/>
          <p:nvPr/>
        </p:nvSpPr>
        <p:spPr>
          <a:xfrm>
            <a:off x="7569200" y="3631885"/>
            <a:ext cx="1574800" cy="450229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7" name="Rounded Rectangle 73"/>
          <p:cNvSpPr/>
          <p:nvPr/>
        </p:nvSpPr>
        <p:spPr>
          <a:xfrm>
            <a:off x="7569200" y="4230430"/>
            <a:ext cx="1574800" cy="34758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Прямые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8" name="Rounded Rectangle 73"/>
          <p:cNvSpPr/>
          <p:nvPr/>
        </p:nvSpPr>
        <p:spPr>
          <a:xfrm>
            <a:off x="7569200" y="5233824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9" name="Rounded Rectangle 73"/>
          <p:cNvSpPr/>
          <p:nvPr/>
        </p:nvSpPr>
        <p:spPr>
          <a:xfrm>
            <a:off x="7559675" y="5686128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355992" y="836642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НГС: Целевая трехуровневая модель оказания гарантийной поддержки субъектам МСП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3538" y="1669339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3"/>
          <p:cNvSpPr/>
          <p:nvPr/>
        </p:nvSpPr>
        <p:spPr>
          <a:xfrm>
            <a:off x="7569200" y="6300411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6" name="Rounded Rectangle 73"/>
          <p:cNvSpPr/>
          <p:nvPr/>
        </p:nvSpPr>
        <p:spPr>
          <a:xfrm>
            <a:off x="7559675" y="6752715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10688" y="777862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32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18" y="5624438"/>
            <a:ext cx="1371059" cy="62370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67" y="5122717"/>
            <a:ext cx="1371059" cy="62370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206" y="297542"/>
            <a:ext cx="8545609" cy="698685"/>
          </a:xfrm>
        </p:spPr>
        <p:txBody>
          <a:bodyPr/>
          <a:lstStyle/>
          <a:p>
            <a:r>
              <a:rPr lang="ru-RU" dirty="0"/>
              <a:t>Что такое независимая гарантия Корпорации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61379" y="1349360"/>
            <a:ext cx="9793324" cy="10277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algn="just"/>
            <a:r>
              <a:rPr lang="ru-RU" sz="1600" dirty="0" smtClean="0"/>
              <a:t>Оформленная в </a:t>
            </a:r>
            <a:r>
              <a:rPr lang="ru-RU" sz="1600" dirty="0"/>
              <a:t>соответствии с требованиями действующего законодательства Российской Федерации независимая гарантия, в соответствии с которой Корпорация обязывается перед Банком отвечать за исполнение Субъектом МСП (Принципалом) его обязательств по кредитному договору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39" y="1349360"/>
            <a:ext cx="2080722" cy="1027705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Независимая гарантия Корпорации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63539" y="2027299"/>
            <a:ext cx="11891164" cy="818183"/>
            <a:chOff x="363539" y="1062099"/>
            <a:chExt cx="5819547" cy="818183"/>
          </a:xfrm>
        </p:grpSpPr>
        <p:sp>
          <p:nvSpPr>
            <p:cNvPr id="14" name="Текст 2"/>
            <p:cNvSpPr txBox="1">
              <a:spLocks/>
            </p:cNvSpPr>
            <p:nvPr/>
          </p:nvSpPr>
          <p:spPr>
            <a:xfrm>
              <a:off x="363539" y="1062099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Схема взаимодействия</a:t>
              </a:r>
              <a:endParaRPr lang="ru-RU" b="1" kern="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3539" y="1880282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/>
          <p:cNvSpPr/>
          <p:nvPr/>
        </p:nvSpPr>
        <p:spPr>
          <a:xfrm>
            <a:off x="2358621" y="5136064"/>
            <a:ext cx="2644303" cy="584988"/>
          </a:xfrm>
          <a:prstGeom prst="roundRect">
            <a:avLst>
              <a:gd name="adj" fmla="val 6507"/>
            </a:avLst>
          </a:prstGeom>
          <a:noFill/>
          <a:ln w="190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03388" algn="ctr">
              <a:tabLst>
                <a:tab pos="1524000" algn="l"/>
              </a:tabLst>
            </a:pPr>
            <a:r>
              <a:rPr lang="ru-RU" sz="1100" b="1" dirty="0" smtClean="0">
                <a:solidFill>
                  <a:schemeClr val="tx1"/>
                </a:solidFill>
              </a:rPr>
              <a:t>Гарант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63540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4295" y="6374251"/>
            <a:ext cx="5216845" cy="1027706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в размере: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50% суммы обязательств по кредиту (основной долг)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70% от суммы гарантии исполнения контракта, суммы кредита на исполнение контракта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44337" y="4129693"/>
            <a:ext cx="1158586" cy="762098"/>
            <a:chOff x="2097996" y="4977591"/>
            <a:chExt cx="2226204" cy="922139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Прямоугольник 51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54" name="Elbow Connector 187"/>
          <p:cNvCxnSpPr>
            <a:endCxn id="58" idx="2"/>
          </p:cNvCxnSpPr>
          <p:nvPr/>
        </p:nvCxnSpPr>
        <p:spPr>
          <a:xfrm rot="10800000">
            <a:off x="1259447" y="5030906"/>
            <a:ext cx="1021299" cy="471836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238"/>
          <p:cNvSpPr/>
          <p:nvPr/>
        </p:nvSpPr>
        <p:spPr>
          <a:xfrm flipH="1">
            <a:off x="1210792" y="4967993"/>
            <a:ext cx="97308" cy="6291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ru-RU" sz="900" b="1" kern="0" dirty="0">
              <a:solidFill>
                <a:schemeClr val="tx2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71987" y="5566621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400" dirty="0" smtClean="0">
                <a:solidFill>
                  <a:srgbClr val="C00000"/>
                </a:solidFill>
              </a:rPr>
              <a:t>Гарантия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4" name="Oval 287"/>
          <p:cNvSpPr/>
          <p:nvPr/>
        </p:nvSpPr>
        <p:spPr>
          <a:xfrm>
            <a:off x="1013561" y="5568330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Oval 287"/>
          <p:cNvSpPr/>
          <p:nvPr/>
        </p:nvSpPr>
        <p:spPr>
          <a:xfrm>
            <a:off x="469748" y="6560427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64560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739861" y="4092291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544193" y="3699644"/>
            <a:ext cx="2500662" cy="727937"/>
          </a:xfrm>
          <a:prstGeom prst="roundRect">
            <a:avLst>
              <a:gd name="adj" fmla="val 6507"/>
            </a:avLst>
          </a:prstGeom>
          <a:solidFill>
            <a:srgbClr val="FCD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>
                <a:solidFill>
                  <a:schemeClr val="tx1"/>
                </a:solidFill>
              </a:rPr>
              <a:t>Региональная гарантийная организация</a:t>
            </a:r>
          </a:p>
          <a:p>
            <a:pPr marL="630238"/>
            <a:r>
              <a:rPr lang="ru-RU" sz="1000" dirty="0" smtClean="0">
                <a:solidFill>
                  <a:schemeClr val="tx1"/>
                </a:solidFill>
              </a:rPr>
              <a:t>(поручитель)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63538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Без участия Региональной гарантийной организации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519633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С участием Региональной гарантийной организации</a:t>
            </a: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8514716" y="5647797"/>
            <a:ext cx="2644303" cy="584988"/>
          </a:xfrm>
          <a:prstGeom prst="roundRect">
            <a:avLst>
              <a:gd name="adj" fmla="val 6507"/>
            </a:avLst>
          </a:prstGeom>
          <a:noFill/>
          <a:ln w="190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03388" algn="ctr">
              <a:tabLst>
                <a:tab pos="1524000" algn="l"/>
              </a:tabLst>
            </a:pPr>
            <a:r>
              <a:rPr lang="ru-RU" sz="1100" b="1" dirty="0" smtClean="0">
                <a:solidFill>
                  <a:schemeClr val="tx1"/>
                </a:solidFill>
              </a:rPr>
              <a:t>Гарант</a:t>
            </a: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6519635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850390" y="7289618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Корпорации на часть непокрытой поручительством РГО суммы кредита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8800432" y="4641426"/>
            <a:ext cx="1158586" cy="762098"/>
            <a:chOff x="2097996" y="4977591"/>
            <a:chExt cx="2226204" cy="922139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133" name="Прямая со стрелкой 132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 стрелкой 133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Прямоугольник 130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135" name="Elbow Connector 187"/>
          <p:cNvCxnSpPr>
            <a:stCxn id="126" idx="1"/>
          </p:cNvCxnSpPr>
          <p:nvPr/>
        </p:nvCxnSpPr>
        <p:spPr>
          <a:xfrm rot="10800000">
            <a:off x="7706294" y="5331961"/>
            <a:ext cx="808422" cy="608330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376295" y="5977456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C00000"/>
                </a:solidFill>
              </a:rPr>
              <a:t>Гарантия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38" name="Oval 287"/>
          <p:cNvSpPr/>
          <p:nvPr/>
        </p:nvSpPr>
        <p:spPr>
          <a:xfrm>
            <a:off x="7432750" y="5979165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6620655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Скругленный прямоугольник 140"/>
          <p:cNvSpPr/>
          <p:nvPr/>
        </p:nvSpPr>
        <p:spPr>
          <a:xfrm>
            <a:off x="9895956" y="4604024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cxnSp>
        <p:nvCxnSpPr>
          <p:cNvPr id="143" name="Elbow Connector 187"/>
          <p:cNvCxnSpPr>
            <a:stCxn id="42" idx="1"/>
          </p:cNvCxnSpPr>
          <p:nvPr/>
        </p:nvCxnSpPr>
        <p:spPr>
          <a:xfrm rot="10800000" flipV="1">
            <a:off x="7706295" y="4063612"/>
            <a:ext cx="1837899" cy="540411"/>
          </a:xfrm>
          <a:prstGeom prst="bentConnector2">
            <a:avLst/>
          </a:prstGeom>
          <a:ln w="76200">
            <a:solidFill>
              <a:srgbClr val="FCD7B9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7251368" y="3767546"/>
            <a:ext cx="1691283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F5750B"/>
                </a:solidFill>
              </a:rPr>
              <a:t>Поручительство</a:t>
            </a:r>
            <a:endParaRPr lang="ru-RU" sz="1200" dirty="0">
              <a:solidFill>
                <a:srgbClr val="F5750B"/>
              </a:solidFill>
            </a:endParaRPr>
          </a:p>
        </p:txBody>
      </p:sp>
      <p:sp>
        <p:nvSpPr>
          <p:cNvPr id="145" name="Oval 287"/>
          <p:cNvSpPr/>
          <p:nvPr/>
        </p:nvSpPr>
        <p:spPr>
          <a:xfrm>
            <a:off x="7432750" y="3769255"/>
            <a:ext cx="245885" cy="245885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850390" y="6892729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Поручительство РГО за исполнение МСП обязательств в рамках собственного лимита РГО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Oval 287"/>
          <p:cNvSpPr/>
          <p:nvPr/>
        </p:nvSpPr>
        <p:spPr>
          <a:xfrm>
            <a:off x="6625843" y="6958692"/>
            <a:ext cx="203211" cy="203211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747848" y="6464447"/>
            <a:ext cx="3935245" cy="311252"/>
            <a:chOff x="6747848" y="6797281"/>
            <a:chExt cx="3935245" cy="311252"/>
          </a:xfrm>
        </p:grpSpPr>
        <p:sp>
          <p:nvSpPr>
            <p:cNvPr id="139" name="Oval 287"/>
            <p:cNvSpPr/>
            <p:nvPr/>
          </p:nvSpPr>
          <p:spPr>
            <a:xfrm>
              <a:off x="7376322" y="6829965"/>
              <a:ext cx="245885" cy="24588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Oval 287"/>
            <p:cNvSpPr/>
            <p:nvPr/>
          </p:nvSpPr>
          <p:spPr>
            <a:xfrm>
              <a:off x="6747848" y="6829965"/>
              <a:ext cx="245885" cy="245885"/>
            </a:xfrm>
            <a:prstGeom prst="ellipse">
              <a:avLst/>
            </a:prstGeom>
            <a:solidFill>
              <a:srgbClr val="F5750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7936445" y="6797281"/>
              <a:ext cx="2746648" cy="311252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/>
              <a:r>
                <a:rPr lang="ru-RU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50-70% суммы кредита</a:t>
              </a:r>
              <a:endPara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1" name="Oval 287"/>
            <p:cNvSpPr/>
            <p:nvPr/>
          </p:nvSpPr>
          <p:spPr>
            <a:xfrm>
              <a:off x="7690559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=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Oval 287"/>
            <p:cNvSpPr/>
            <p:nvPr/>
          </p:nvSpPr>
          <p:spPr>
            <a:xfrm>
              <a:off x="7062085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5" name="Oval 287"/>
          <p:cNvSpPr/>
          <p:nvPr/>
        </p:nvSpPr>
        <p:spPr>
          <a:xfrm>
            <a:off x="6625843" y="7349269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6620655" y="6835535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reeform 25"/>
          <p:cNvSpPr>
            <a:spLocks noChangeAspect="1" noEditPoints="1"/>
          </p:cNvSpPr>
          <p:nvPr/>
        </p:nvSpPr>
        <p:spPr bwMode="auto">
          <a:xfrm>
            <a:off x="3854689" y="4267242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9" name="Freeform 25"/>
          <p:cNvSpPr>
            <a:spLocks noChangeAspect="1" noEditPoints="1"/>
          </p:cNvSpPr>
          <p:nvPr/>
        </p:nvSpPr>
        <p:spPr bwMode="auto">
          <a:xfrm>
            <a:off x="10012394" y="4771146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681321" y="4183948"/>
            <a:ext cx="372219" cy="17459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2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2773" y="3991997"/>
            <a:ext cx="2303065" cy="904187"/>
            <a:chOff x="332773" y="3991997"/>
            <a:chExt cx="2303065" cy="90418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2" name="Овал 71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6491570" y="4515625"/>
            <a:ext cx="2303065" cy="904187"/>
            <a:chOff x="332773" y="3991997"/>
            <a:chExt cx="2303065" cy="904187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7" name="Овал 76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31" y="3757346"/>
            <a:ext cx="433001" cy="414237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>
            <a:off x="11510688" y="777862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7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594" y="193498"/>
            <a:ext cx="8429835" cy="698685"/>
          </a:xfrm>
        </p:spPr>
        <p:txBody>
          <a:bodyPr/>
          <a:lstStyle/>
          <a:p>
            <a:r>
              <a:rPr lang="ru-RU" dirty="0"/>
              <a:t>Преимущества независимой гарантии Корпорации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субъекта </a:t>
            </a:r>
            <a:r>
              <a:rPr lang="ru-RU" dirty="0" smtClean="0"/>
              <a:t>МСП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3539" y="1869271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развития своего бизнеса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921910" y="197338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363539" y="2756448"/>
            <a:ext cx="2655431" cy="59691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снижения своих расходов</a:t>
            </a:r>
          </a:p>
        </p:txBody>
      </p:sp>
      <p:sp>
        <p:nvSpPr>
          <p:cNvPr id="27" name="L-Shape 10"/>
          <p:cNvSpPr/>
          <p:nvPr/>
        </p:nvSpPr>
        <p:spPr>
          <a:xfrm rot="13701821">
            <a:off x="2921910" y="284089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3613533" y="271766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Пониженные процентные ставки по кредитам с гарантией Корпорации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 разы ниже стоимости страхования залога ТС (КАСКО)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включает в себя НДС, который может быть принят к зачету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13533" y="185015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Возможность получения финансирования и развития своего бизнеса при отсутствии залогового обеспечения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3539" y="4626905"/>
            <a:ext cx="2655431" cy="6469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Широкая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линейка гарантийных продуктов</a:t>
            </a:r>
          </a:p>
        </p:txBody>
      </p:sp>
      <p:sp>
        <p:nvSpPr>
          <p:cNvPr id="31" name="L-Shape 10"/>
          <p:cNvSpPr/>
          <p:nvPr/>
        </p:nvSpPr>
        <p:spPr>
          <a:xfrm rot="13701821">
            <a:off x="2921910" y="4736363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613533" y="4613130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Линейка гарантийных продуктов учитывает практически все основные потребности субъектов МСП в гарантийной поддержке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39" y="5425404"/>
            <a:ext cx="2655431" cy="110626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Условия продуктов 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максимально адаптированы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специфике субъектов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МСП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L-Shape 10"/>
          <p:cNvSpPr/>
          <p:nvPr/>
        </p:nvSpPr>
        <p:spPr>
          <a:xfrm rot="13701821">
            <a:off x="2921910" y="5733842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613533" y="5364024"/>
            <a:ext cx="8641170" cy="116765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Отсутствуют специальные </a:t>
            </a:r>
            <a:r>
              <a:rPr lang="ru-RU" sz="1200" dirty="0">
                <a:latin typeface="+mj-lt"/>
                <a:cs typeface="+mn-cs"/>
              </a:rPr>
              <a:t>требования к обеспечению по кредитным </a:t>
            </a:r>
            <a:r>
              <a:rPr lang="ru-RU" sz="1200" dirty="0" smtClean="0">
                <a:latin typeface="+mj-lt"/>
                <a:cs typeface="+mn-cs"/>
              </a:rPr>
              <a:t>сделкам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Отсутствует необходимость </a:t>
            </a:r>
            <a:r>
              <a:rPr lang="ru-RU" sz="1200" dirty="0">
                <a:latin typeface="+mj-lt"/>
                <a:cs typeface="+mn-cs"/>
              </a:rPr>
              <a:t>предоставления обеспечения по </a:t>
            </a:r>
            <a:r>
              <a:rPr lang="ru-RU" sz="1200" dirty="0" smtClean="0">
                <a:latin typeface="+mj-lt"/>
                <a:cs typeface="+mn-cs"/>
              </a:rPr>
              <a:t>гарантиям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Стоимость гарантий </a:t>
            </a:r>
            <a:r>
              <a:rPr lang="ru-RU" sz="1200" dirty="0">
                <a:latin typeface="+mj-lt"/>
                <a:cs typeface="+mn-cs"/>
              </a:rPr>
              <a:t>на порядок ниже стоимости банковских гарантий у </a:t>
            </a:r>
            <a:r>
              <a:rPr lang="ru-RU" sz="1200" dirty="0" smtClean="0">
                <a:latin typeface="+mj-lt"/>
                <a:cs typeface="+mn-cs"/>
              </a:rPr>
              <a:t>банков-партнеров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рассрочки </a:t>
            </a:r>
            <a:r>
              <a:rPr lang="ru-RU" sz="1200" dirty="0">
                <a:latin typeface="+mj-lt"/>
                <a:cs typeface="+mn-cs"/>
              </a:rPr>
              <a:t>уплаты вознаграждения Корпорации в течение всего срока действия </a:t>
            </a:r>
            <a:r>
              <a:rPr lang="ru-RU" sz="1200" dirty="0" smtClean="0">
                <a:latin typeface="+mj-lt"/>
                <a:cs typeface="+mn-cs"/>
              </a:rPr>
              <a:t>гарантии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получения </a:t>
            </a:r>
            <a:r>
              <a:rPr lang="ru-RU" sz="1200" dirty="0">
                <a:latin typeface="+mj-lt"/>
                <a:cs typeface="+mn-cs"/>
              </a:rPr>
              <a:t>гарантии как по новым, так и по ранее заключенным кредитным </a:t>
            </a:r>
            <a:r>
              <a:rPr lang="ru-RU" sz="1200" dirty="0" smtClean="0">
                <a:latin typeface="+mj-lt"/>
                <a:cs typeface="+mn-cs"/>
              </a:rPr>
              <a:t>договорам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3539" y="6953803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Простые технологии предоставления гарантий</a:t>
            </a:r>
          </a:p>
        </p:txBody>
      </p:sp>
      <p:sp>
        <p:nvSpPr>
          <p:cNvPr id="37" name="L-Shape 10"/>
          <p:cNvSpPr/>
          <p:nvPr/>
        </p:nvSpPr>
        <p:spPr>
          <a:xfrm rot="13701821">
            <a:off x="2921910" y="7057921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3613533" y="6730063"/>
            <a:ext cx="8641170" cy="108373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Все взаимодействие </a:t>
            </a:r>
            <a:r>
              <a:rPr lang="ru-RU" sz="1200" dirty="0">
                <a:latin typeface="+mj-lt"/>
                <a:cs typeface="+mn-cs"/>
              </a:rPr>
              <a:t>с Корпорацией по вопросу получения гарантии осуществляет </a:t>
            </a:r>
            <a:r>
              <a:rPr lang="ru-RU" sz="1200" dirty="0" smtClean="0">
                <a:latin typeface="+mj-lt"/>
                <a:cs typeface="+mn-cs"/>
              </a:rPr>
              <a:t>банк-партнер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Банк-партнер самостоятельно </a:t>
            </a:r>
            <a:r>
              <a:rPr lang="ru-RU" sz="1200" dirty="0">
                <a:latin typeface="+mj-lt"/>
                <a:cs typeface="+mn-cs"/>
              </a:rPr>
              <a:t>соберет и направит в Корпорацию все необходимые документы для получения </a:t>
            </a:r>
            <a:r>
              <a:rPr lang="ru-RU" sz="1200" dirty="0" smtClean="0">
                <a:latin typeface="+mj-lt"/>
                <a:cs typeface="+mn-cs"/>
              </a:rPr>
              <a:t>гарантии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Быстрое принятие </a:t>
            </a:r>
            <a:r>
              <a:rPr lang="ru-RU" sz="1200" dirty="0">
                <a:latin typeface="+mj-lt"/>
                <a:cs typeface="+mn-cs"/>
              </a:rPr>
              <a:t>решения о предоставлении гарантии (до 10 рабочих дней после предоставления в Корпорацию полного пакета документов</a:t>
            </a:r>
            <a:r>
              <a:rPr lang="ru-RU" sz="1200" dirty="0" smtClean="0">
                <a:latin typeface="+mj-lt"/>
                <a:cs typeface="+mn-cs"/>
              </a:rPr>
              <a:t>)</a:t>
            </a:r>
            <a:endParaRPr lang="ru-RU" sz="1200" dirty="0">
              <a:latin typeface="+mj-lt"/>
              <a:cs typeface="+mn-cs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63539" y="3600797"/>
            <a:ext cx="11891164" cy="772552"/>
            <a:chOff x="363539" y="1165786"/>
            <a:chExt cx="5819547" cy="772552"/>
          </a:xfrm>
        </p:grpSpPr>
        <p:sp>
          <p:nvSpPr>
            <p:cNvPr id="40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Что предлагает Корпорация своим клиентам</a:t>
              </a:r>
              <a:endParaRPr lang="ru-RU" b="1" kern="0" dirty="0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353265" y="842627"/>
            <a:ext cx="11891164" cy="772552"/>
            <a:chOff x="363539" y="1165786"/>
            <a:chExt cx="5819547" cy="772552"/>
          </a:xfrm>
        </p:grpSpPr>
        <p:sp>
          <p:nvSpPr>
            <p:cNvPr id="43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Какие возможности получают субъекты МСП</a:t>
              </a:r>
              <a:endParaRPr lang="ru-RU" b="1" kern="0" dirty="0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1510688" y="777862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1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148356</TotalTime>
  <Words>2438</Words>
  <Application>Microsoft Office PowerPoint</Application>
  <PresentationFormat>Произвольный</PresentationFormat>
  <Paragraphs>374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Aparajita</vt:lpstr>
      <vt:lpstr>Arial</vt:lpstr>
      <vt:lpstr>Arial Black</vt:lpstr>
      <vt:lpstr>Arial Narrow</vt:lpstr>
      <vt:lpstr>Book Antiqua</vt:lpstr>
      <vt:lpstr>Calibri</vt:lpstr>
      <vt:lpstr>Courier New</vt:lpstr>
      <vt:lpstr>Times New Roman</vt:lpstr>
      <vt:lpstr>Wingdings 2</vt:lpstr>
      <vt:lpstr>Title</vt:lpstr>
      <vt:lpstr>Финансовая поддержка субъектов МСП</vt:lpstr>
      <vt:lpstr>О Корпорации</vt:lpstr>
      <vt:lpstr>Основные задачи Корпорации</vt:lpstr>
      <vt:lpstr>Базовые требования к потенциальному заемщику</vt:lpstr>
      <vt:lpstr>1. Механизм гарантийной поддержки Корпорации  Предоставление независимых гарантий Корпорации для обеспечения кредитов субъектов МСП в банках-партнерах</vt:lpstr>
      <vt:lpstr>Корпорация в цифрах гарантийной поддержки (на 21.11.16)</vt:lpstr>
      <vt:lpstr>Многоканальная система гарантийных продуктов НГС: Трехуровневая модель гарантийной поддержки субъектов МСП</vt:lpstr>
      <vt:lpstr>Что такое независимая гарантия Корпорации?</vt:lpstr>
      <vt:lpstr>Преимущества независимой гарантии Корпорации  для субъекта МСП</vt:lpstr>
      <vt:lpstr>Целевое использование кредитов с независимой гарантией Корпорации</vt:lpstr>
      <vt:lpstr>Технология предоставления гарантий – стандартная процедура</vt:lpstr>
      <vt:lpstr>2. Программа стимулирования кредитования  субъектов малого и среднего предпринимательства  «ПРОГРАММА 6,5»</vt:lpstr>
      <vt:lpstr>Условия Программы 6,5 % и уполномоченные банки</vt:lpstr>
      <vt:lpstr>Условия Программы 6,5. Требования к проектам и заемщикам</vt:lpstr>
      <vt:lpstr>Порядок получения Уполномоченным банком  кредитов Банка России</vt:lpstr>
      <vt:lpstr>Особенности получения кредитов Банка России  при кредитовании лизинговых компаний</vt:lpstr>
      <vt:lpstr>Презентация PowerPoint</vt:lpstr>
    </vt:vector>
  </TitlesOfParts>
  <Company>Deloitte &amp; Touche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Акалович Ростислав Игоревич</cp:lastModifiedBy>
  <cp:revision>4372</cp:revision>
  <cp:lastPrinted>2016-11-28T13:13:41Z</cp:lastPrinted>
  <dcterms:created xsi:type="dcterms:W3CDTF">2010-08-23T12:41:44Z</dcterms:created>
  <dcterms:modified xsi:type="dcterms:W3CDTF">2016-11-30T07:37:29Z</dcterms:modified>
</cp:coreProperties>
</file>