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80" r:id="rId11"/>
    <p:sldId id="282" r:id="rId12"/>
    <p:sldId id="288" r:id="rId13"/>
    <p:sldId id="289" r:id="rId14"/>
    <p:sldId id="284" r:id="rId15"/>
    <p:sldId id="290" r:id="rId16"/>
    <p:sldId id="291" r:id="rId17"/>
    <p:sldId id="292" r:id="rId18"/>
    <p:sldId id="293" r:id="rId19"/>
    <p:sldId id="294" r:id="rId20"/>
    <p:sldId id="266" r:id="rId21"/>
    <p:sldId id="295" r:id="rId22"/>
    <p:sldId id="296" r:id="rId23"/>
    <p:sldId id="297" r:id="rId24"/>
    <p:sldId id="298" r:id="rId25"/>
    <p:sldId id="299" r:id="rId26"/>
    <p:sldId id="300" r:id="rId27"/>
    <p:sldId id="311" r:id="rId28"/>
    <p:sldId id="301" r:id="rId29"/>
    <p:sldId id="312" r:id="rId30"/>
    <p:sldId id="327" r:id="rId31"/>
    <p:sldId id="324" r:id="rId32"/>
    <p:sldId id="326" r:id="rId33"/>
    <p:sldId id="340" r:id="rId34"/>
    <p:sldId id="330" r:id="rId35"/>
    <p:sldId id="332" r:id="rId36"/>
    <p:sldId id="333" r:id="rId37"/>
    <p:sldId id="334" r:id="rId38"/>
    <p:sldId id="335" r:id="rId39"/>
    <p:sldId id="336" r:id="rId40"/>
    <p:sldId id="337" r:id="rId41"/>
    <p:sldId id="302" r:id="rId42"/>
    <p:sldId id="313" r:id="rId43"/>
    <p:sldId id="320" r:id="rId44"/>
    <p:sldId id="321" r:id="rId45"/>
    <p:sldId id="338" r:id="rId46"/>
    <p:sldId id="339" r:id="rId47"/>
    <p:sldId id="310" r:id="rId48"/>
    <p:sldId id="34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60AC3"/>
    <a:srgbClr val="AEF907"/>
    <a:srgbClr val="EEEE5C"/>
    <a:srgbClr val="F8C8E8"/>
    <a:srgbClr val="FBDDF1"/>
    <a:srgbClr val="D8BEEC"/>
    <a:srgbClr val="FF0066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6728971962616888E-3"/>
                  <c:y val="0.276836158192090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Дефицит(Профицит)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244504.7</c:v>
                </c:pt>
                <c:pt idx="1">
                  <c:v>286116.3</c:v>
                </c:pt>
                <c:pt idx="2">
                  <c:v>-41611.599999999977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557632398753896E-3"/>
                  <c:y val="0.276991636638640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Дефицит(Профицит)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283491.90000000002</c:v>
                </c:pt>
                <c:pt idx="1">
                  <c:v>306662.3</c:v>
                </c:pt>
                <c:pt idx="2">
                  <c:v>-23170.399999999965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152647975077963E-3"/>
                  <c:y val="0.276991636638640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Дефицит(Профицит)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241330</c:v>
                </c:pt>
                <c:pt idx="1">
                  <c:v>255401.8</c:v>
                </c:pt>
                <c:pt idx="2">
                  <c:v>-14071.799999999988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2461059190031152E-2"/>
                  <c:y val="0.235633702566840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Дефицит(Профицит)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202893.5</c:v>
                </c:pt>
                <c:pt idx="1">
                  <c:v>206108.7</c:v>
                </c:pt>
                <c:pt idx="2">
                  <c:v>-3215.2000000000116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0249221183800622E-2"/>
                  <c:y val="0.21186462920948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Дефицит(Профицит)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196399.6</c:v>
                </c:pt>
                <c:pt idx="1">
                  <c:v>197277.2</c:v>
                </c:pt>
                <c:pt idx="2">
                  <c:v>-877.60000000000582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35936"/>
        <c:axId val="77362304"/>
      </c:barChart>
      <c:catAx>
        <c:axId val="7733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77362304"/>
        <c:crosses val="autoZero"/>
        <c:auto val="1"/>
        <c:lblAlgn val="ctr"/>
        <c:lblOffset val="100"/>
        <c:noMultiLvlLbl val="0"/>
      </c:catAx>
      <c:valAx>
        <c:axId val="77362304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one"/>
        <c:crossAx val="7733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801192064474211E-3"/>
                  <c:y val="-8.3333333333332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33730688158073E-3"/>
                  <c:y val="-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67461376316142E-3"/>
                  <c:y val="-3.78377077865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281311270921634E-2"/>
                  <c:y val="-2.5000000000000001E-2"/>
                </c:manualLayout>
              </c:layout>
              <c:spPr/>
              <c:txPr>
                <a:bodyPr rot="0" vert="horz"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42236.1</c:v>
                </c:pt>
                <c:pt idx="1">
                  <c:v>36741</c:v>
                </c:pt>
                <c:pt idx="2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867461376316142E-3"/>
                  <c:y val="-8.3333333333333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27103756973881E-2"/>
                  <c:y val="-1.666666666666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02384128948508E-3"/>
                  <c:y val="-4.097506561679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 rot="0" vert="horz"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32181</c:v>
                </c:pt>
                <c:pt idx="1">
                  <c:v>7300.5</c:v>
                </c:pt>
                <c:pt idx="2">
                  <c:v>28.3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201788096711304E-2"/>
                  <c:y val="0.12222222222222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01192064474211E-3"/>
                  <c:y val="-4.1751968503937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 rot="0" vert="horz"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#,##0.0">
                  <c:v>31303.4</c:v>
                </c:pt>
                <c:pt idx="2" formatCode="#,##0.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757312"/>
        <c:axId val="169767296"/>
        <c:axId val="169691776"/>
      </c:bar3DChart>
      <c:catAx>
        <c:axId val="16975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69767296"/>
        <c:crosses val="autoZero"/>
        <c:auto val="1"/>
        <c:lblAlgn val="ctr"/>
        <c:lblOffset val="100"/>
        <c:noMultiLvlLbl val="0"/>
      </c:catAx>
      <c:valAx>
        <c:axId val="1697672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9757312"/>
        <c:crosses val="autoZero"/>
        <c:crossBetween val="between"/>
      </c:valAx>
      <c:serAx>
        <c:axId val="16969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976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effectLst>
              <a:outerShdw blurRad="50800" dist="50800" dir="5400000" sx="90000" sy="90000" algn="ctr" rotWithShape="0">
                <a:srgbClr val="000000">
                  <a:alpha val="43137"/>
                </a:srgbClr>
              </a:outerShdw>
            </a:effectLst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154976.5</c:v>
                </c:pt>
                <c:pt idx="1">
                  <c:v>147384.20000000001</c:v>
                </c:pt>
                <c:pt idx="2">
                  <c:v>162349.6</c:v>
                </c:pt>
                <c:pt idx="3">
                  <c:v>163383.79999999999</c:v>
                </c:pt>
                <c:pt idx="4">
                  <c:v>159990.79999999999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effectLst>
              <a:outerShdw blurRad="50800" dist="50800" dir="5400000" sx="90000" sy="90000" algn="ctr" rotWithShape="0">
                <a:srgbClr val="000000">
                  <a:alpha val="43137"/>
                </a:srgbClr>
              </a:outerShdw>
            </a:effectLst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13283.4</c:v>
                </c:pt>
                <c:pt idx="1">
                  <c:v>5346.6</c:v>
                </c:pt>
                <c:pt idx="2">
                  <c:v>5023.2</c:v>
                </c:pt>
                <c:pt idx="3">
                  <c:v>5088.2</c:v>
                </c:pt>
                <c:pt idx="4">
                  <c:v>5103.3999999999996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50800" dir="5400000" sx="90000" sy="90000" algn="ctr" rotWithShape="0">
                <a:srgbClr val="000000">
                  <a:alpha val="43137"/>
                </a:srgbClr>
              </a:outerShdw>
            </a:effectLst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76244.800000000003</c:v>
                </c:pt>
                <c:pt idx="1">
                  <c:v>130761.1</c:v>
                </c:pt>
                <c:pt idx="2">
                  <c:v>73520.600000000006</c:v>
                </c:pt>
                <c:pt idx="3">
                  <c:v>42767.199999999997</c:v>
                </c:pt>
                <c:pt idx="4">
                  <c:v>32181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40864"/>
        <c:axId val="167939072"/>
      </c:lineChart>
      <c:valAx>
        <c:axId val="1679390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7940864"/>
        <c:crosses val="autoZero"/>
        <c:crossBetween val="between"/>
      </c:valAx>
      <c:catAx>
        <c:axId val="1679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939072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75045834490705E-2"/>
          <c:y val="5.3383209826559433E-2"/>
          <c:w val="0.60128173891857895"/>
          <c:h val="0.89323358034688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spPr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23 778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971932562484329E-2"/>
                  <c:y val="1.40980300876182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Доходы от уплаты акцизов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123778</c:v>
                </c:pt>
                <c:pt idx="1">
                  <c:v>3406.4</c:v>
                </c:pt>
                <c:pt idx="2">
                  <c:v>8310</c:v>
                </c:pt>
                <c:pt idx="3">
                  <c:v>21832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2404294057837"/>
          <c:y val="4.5584037403317887E-2"/>
          <c:w val="0.33135380095836992"/>
          <c:h val="0.934156905298498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898550398287524"/>
                  <c:y val="-0.1259488311201968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635,2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424218929706445E-3"/>
                  <c:y val="-4.295313085864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887512893475321E-2"/>
                  <c:y val="-1.319122609673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 от использования государственного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Доходы от оказания платных услуг (работ)</c:v>
                </c:pt>
                <c:pt idx="3">
                  <c:v>Штрафы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3635.2</c:v>
                </c:pt>
                <c:pt idx="1">
                  <c:v>930</c:v>
                </c:pt>
                <c:pt idx="2">
                  <c:v>242</c:v>
                </c:pt>
                <c:pt idx="3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328528490390321"/>
          <c:y val="0"/>
          <c:w val="0.34079356740341521"/>
          <c:h val="0.8864727561892183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94">
          <a:noFill/>
        </a:ln>
      </c:spPr>
    </c:sideWall>
    <c:backWall>
      <c:thickness val="0"/>
      <c:spPr>
        <a:noFill/>
        <a:ln w="25394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1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3 689,2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424218929706453E-3"/>
                  <c:y val="-4.295313085864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887512893475321E-2"/>
                  <c:y val="-1.319122609673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 от использования государственного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Доходы от оказания платных услуг (работ)</c:v>
                </c:pt>
                <c:pt idx="3">
                  <c:v>Штрафы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3689.2</c:v>
                </c:pt>
                <c:pt idx="1">
                  <c:v>940</c:v>
                </c:pt>
                <c:pt idx="2">
                  <c:v>243</c:v>
                </c:pt>
                <c:pt idx="3">
                  <c:v>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328528490390321"/>
          <c:y val="0"/>
          <c:w val="0.34079356740341521"/>
          <c:h val="0.88647275618921839"/>
        </c:manualLayout>
      </c:layout>
      <c:overlay val="0"/>
      <c:txPr>
        <a:bodyPr/>
        <a:lstStyle/>
        <a:p>
          <a:pPr>
            <a:defRPr sz="8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078089914892089E-2"/>
          <c:y val="8.9338805350130238E-2"/>
          <c:w val="0.50912203025954861"/>
          <c:h val="0.79064946889959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040223230282786"/>
                  <c:y val="-0.1240626041550940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24 086,8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Доходы от уплаты акцизов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124086.8</c:v>
                </c:pt>
                <c:pt idx="1">
                  <c:v>3558.8</c:v>
                </c:pt>
                <c:pt idx="2">
                  <c:v>8550</c:v>
                </c:pt>
                <c:pt idx="3">
                  <c:v>22100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454629454317818"/>
          <c:y val="0.13305405679562174"/>
          <c:w val="0.42545370545682731"/>
          <c:h val="0.63177008110210064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75045834490729E-2"/>
          <c:y val="5.3383209826559433E-2"/>
          <c:w val="0.60128173891857972"/>
          <c:h val="0.893233580346881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224041031568364"/>
          <c:y val="2.2792168646763696E-2"/>
          <c:w val="0.33135380095837025"/>
          <c:h val="0.9341569052984986"/>
        </c:manualLayout>
      </c:layout>
      <c:overlay val="0"/>
      <c:txPr>
        <a:bodyPr/>
        <a:lstStyle/>
        <a:p>
          <a:pPr>
            <a:defRPr sz="834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72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94">
          <a:noFill/>
        </a:ln>
      </c:spPr>
    </c:sideWall>
    <c:backWall>
      <c:thickness val="0"/>
      <c:spPr>
        <a:noFill/>
        <a:ln w="25394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3 489,6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424218929706462E-3"/>
                  <c:y val="-4.2953130858643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887512893475321E-2"/>
                  <c:y val="-1.319122609673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 от использования государственного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Доходы от оказания платных услуг (работ)</c:v>
                </c:pt>
                <c:pt idx="3">
                  <c:v>Штрафы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3693.4</c:v>
                </c:pt>
                <c:pt idx="1">
                  <c:v>950</c:v>
                </c:pt>
                <c:pt idx="2">
                  <c:v>244</c:v>
                </c:pt>
                <c:pt idx="3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328528490390321"/>
          <c:y val="0"/>
          <c:w val="0.34079356740341521"/>
          <c:h val="0.88647275618921839"/>
        </c:manualLayout>
      </c:layout>
      <c:overlay val="0"/>
      <c:txPr>
        <a:bodyPr/>
        <a:lstStyle/>
        <a:p>
          <a:pPr>
            <a:defRPr sz="8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549758946971506"/>
                  <c:y val="-0.1278967192051121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 smtClean="0"/>
                      <a:t>125 207,2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mtClean="0"/>
                      <a:t>14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548,5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Доходы от уплаты акцизов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125207.2</c:v>
                </c:pt>
                <c:pt idx="1">
                  <c:v>3683.6</c:v>
                </c:pt>
                <c:pt idx="2" formatCode="#,##0">
                  <c:v>7700</c:v>
                </c:pt>
                <c:pt idx="3" formatCode="General">
                  <c:v>22500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454629454317863"/>
          <c:y val="0.13305405679562174"/>
          <c:w val="0.42545370545682731"/>
          <c:h val="0.63177008110210064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AF6BA-E93F-462F-AEDF-DB0D6FEFB0A3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A35D1-0267-42C2-AED0-8DCBE378A85F}">
      <dgm:prSet phldrT="[Текст]" custT="1"/>
      <dgm:spPr/>
      <dgm:t>
        <a:bodyPr/>
        <a:lstStyle/>
        <a:p>
          <a:r>
            <a:rPr lang="ru-RU" sz="1200" dirty="0" smtClean="0"/>
            <a:t>Бюджет Фурмановского муниципального района</a:t>
          </a:r>
          <a:endParaRPr lang="ru-RU" sz="1200" dirty="0"/>
        </a:p>
      </dgm:t>
    </dgm:pt>
    <dgm:pt modelId="{5996F7BC-44CC-44B1-9836-F91A6627D88D}" type="parTrans" cxnId="{5D298686-09AD-47C8-A6C9-90E1D1C62ADE}">
      <dgm:prSet/>
      <dgm:spPr/>
      <dgm:t>
        <a:bodyPr/>
        <a:lstStyle/>
        <a:p>
          <a:endParaRPr lang="ru-RU"/>
        </a:p>
      </dgm:t>
    </dgm:pt>
    <dgm:pt modelId="{9C520113-4C3E-4115-BFC0-8EEEEC72BC9A}" type="sibTrans" cxnId="{5D298686-09AD-47C8-A6C9-90E1D1C62ADE}">
      <dgm:prSet/>
      <dgm:spPr/>
      <dgm:t>
        <a:bodyPr/>
        <a:lstStyle/>
        <a:p>
          <a:endParaRPr lang="ru-RU"/>
        </a:p>
      </dgm:t>
    </dgm:pt>
    <dgm:pt modelId="{50FA5AD2-D2D2-469B-8162-610FF38BDF1F}">
      <dgm:prSet phldrT="[Текст]" custT="1"/>
      <dgm:spPr/>
      <dgm:t>
        <a:bodyPr/>
        <a:lstStyle/>
        <a:p>
          <a:r>
            <a:rPr lang="ru-RU" sz="1200" dirty="0" smtClean="0"/>
            <a:t>Бюджет Фурмановского городского поселения</a:t>
          </a:r>
          <a:endParaRPr lang="ru-RU" sz="1200" dirty="0"/>
        </a:p>
      </dgm:t>
    </dgm:pt>
    <dgm:pt modelId="{ED0E634A-629C-4C3E-B60C-4D52FED4EA17}" type="parTrans" cxnId="{81C5AA4D-E37B-4AEF-9987-38BDD145A1D0}">
      <dgm:prSet/>
      <dgm:spPr/>
      <dgm:t>
        <a:bodyPr/>
        <a:lstStyle/>
        <a:p>
          <a:endParaRPr lang="ru-RU"/>
        </a:p>
      </dgm:t>
    </dgm:pt>
    <dgm:pt modelId="{5468445F-A4AD-4F74-A9CC-CDE75CDBD961}" type="sibTrans" cxnId="{81C5AA4D-E37B-4AEF-9987-38BDD145A1D0}">
      <dgm:prSet/>
      <dgm:spPr/>
      <dgm:t>
        <a:bodyPr/>
        <a:lstStyle/>
        <a:p>
          <a:endParaRPr lang="ru-RU"/>
        </a:p>
      </dgm:t>
    </dgm:pt>
    <dgm:pt modelId="{839AE37B-8EDA-4814-B3D8-0156539ADF4A}">
      <dgm:prSet phldrT="[Текст]" custT="1"/>
      <dgm:spPr/>
      <dgm:t>
        <a:bodyPr/>
        <a:lstStyle/>
        <a:p>
          <a:r>
            <a:rPr lang="ru-RU" sz="1200" dirty="0" smtClean="0"/>
            <a:t>Бюджеты сельских поселений Фурмановского муниципального района</a:t>
          </a:r>
          <a:endParaRPr lang="ru-RU" sz="1200" dirty="0"/>
        </a:p>
      </dgm:t>
    </dgm:pt>
    <dgm:pt modelId="{5A0963FB-950C-4091-9FC2-0F4792918F62}" type="parTrans" cxnId="{2610CD33-10C9-4907-8FDB-026E4DD668C5}">
      <dgm:prSet/>
      <dgm:spPr/>
      <dgm:t>
        <a:bodyPr/>
        <a:lstStyle/>
        <a:p>
          <a:endParaRPr lang="ru-RU"/>
        </a:p>
      </dgm:t>
    </dgm:pt>
    <dgm:pt modelId="{3174381C-6F08-425B-B79E-B04D4D7FD472}" type="sibTrans" cxnId="{2610CD33-10C9-4907-8FDB-026E4DD668C5}">
      <dgm:prSet/>
      <dgm:spPr/>
      <dgm:t>
        <a:bodyPr/>
        <a:lstStyle/>
        <a:p>
          <a:endParaRPr lang="ru-RU"/>
        </a:p>
      </dgm:t>
    </dgm:pt>
    <dgm:pt modelId="{9ACA4F12-2313-42CC-8898-A3EC99BFD134}" type="pres">
      <dgm:prSet presAssocID="{CC3AF6BA-E93F-462F-AEDF-DB0D6FEFB0A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6B7E2-4CDF-4212-9401-DC315956821E}" type="pres">
      <dgm:prSet presAssocID="{CC3AF6BA-E93F-462F-AEDF-DB0D6FEFB0A3}" presName="cycle" presStyleCnt="0"/>
      <dgm:spPr/>
    </dgm:pt>
    <dgm:pt modelId="{44FAE901-9636-4F92-A90A-975CABC2BF70}" type="pres">
      <dgm:prSet presAssocID="{CC3AF6BA-E93F-462F-AEDF-DB0D6FEFB0A3}" presName="centerShape" presStyleCnt="0"/>
      <dgm:spPr/>
    </dgm:pt>
    <dgm:pt modelId="{50803CA1-9674-4892-B4E7-5D4EE93F4F49}" type="pres">
      <dgm:prSet presAssocID="{CC3AF6BA-E93F-462F-AEDF-DB0D6FEFB0A3}" presName="connSite" presStyleLbl="node1" presStyleIdx="0" presStyleCnt="4"/>
      <dgm:spPr/>
    </dgm:pt>
    <dgm:pt modelId="{4DD04CA9-AB15-4068-A1BE-071B30FF6160}" type="pres">
      <dgm:prSet presAssocID="{CC3AF6BA-E93F-462F-AEDF-DB0D6FEFB0A3}" presName="visible" presStyleLbl="node1" presStyleIdx="0" presStyleCnt="4" custScaleX="149994" custScaleY="153663"/>
      <dgm:spPr/>
    </dgm:pt>
    <dgm:pt modelId="{CEDF3607-7028-4830-A8A3-B241EB6A890B}" type="pres">
      <dgm:prSet presAssocID="{5996F7BC-44CC-44B1-9836-F91A6627D88D}" presName="Name25" presStyleLbl="parChTrans1D1" presStyleIdx="0" presStyleCnt="3"/>
      <dgm:spPr/>
      <dgm:t>
        <a:bodyPr/>
        <a:lstStyle/>
        <a:p>
          <a:endParaRPr lang="ru-RU"/>
        </a:p>
      </dgm:t>
    </dgm:pt>
    <dgm:pt modelId="{1EE8E450-1231-4159-8A3F-02145AD750F7}" type="pres">
      <dgm:prSet presAssocID="{209A35D1-0267-42C2-AED0-8DCBE378A85F}" presName="node" presStyleCnt="0"/>
      <dgm:spPr/>
    </dgm:pt>
    <dgm:pt modelId="{5698A1E3-05BF-4AB2-A784-A84AE51ADE16}" type="pres">
      <dgm:prSet presAssocID="{209A35D1-0267-42C2-AED0-8DCBE378A85F}" presName="parentNode" presStyleLbl="node1" presStyleIdx="1" presStyleCnt="4" custScaleX="136909" custScaleY="135095" custLinFactNeighborX="84694" custLinFactNeighborY="176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6FF47-A923-48B0-AF52-3A405E0BEF2C}" type="pres">
      <dgm:prSet presAssocID="{209A35D1-0267-42C2-AED0-8DCBE378A85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DB913-9535-41CB-B066-F4FCC87F7A0A}" type="pres">
      <dgm:prSet presAssocID="{ED0E634A-629C-4C3E-B60C-4D52FED4EA17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267CFD2-F997-44CA-B8E7-EB8A39FD34F0}" type="pres">
      <dgm:prSet presAssocID="{50FA5AD2-D2D2-469B-8162-610FF38BDF1F}" presName="node" presStyleCnt="0"/>
      <dgm:spPr/>
    </dgm:pt>
    <dgm:pt modelId="{0E5153C4-F0CE-4B16-BA55-CEE538B4844A}" type="pres">
      <dgm:prSet presAssocID="{50FA5AD2-D2D2-469B-8162-610FF38BDF1F}" presName="parentNode" presStyleLbl="node1" presStyleIdx="2" presStyleCnt="4" custScaleX="132154" custScaleY="132153" custLinFactX="100000" custLinFactNeighborX="104064" custLinFactNeighborY="3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CA62D-6DDF-45BB-876E-0EA416E0648D}" type="pres">
      <dgm:prSet presAssocID="{50FA5AD2-D2D2-469B-8162-610FF38BDF1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1220D-584C-4326-A0D5-609DAE4B40F9}" type="pres">
      <dgm:prSet presAssocID="{5A0963FB-950C-4091-9FC2-0F4792918F6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9039FE4-D1BE-49D8-B8EF-E26277EC54D0}" type="pres">
      <dgm:prSet presAssocID="{839AE37B-8EDA-4814-B3D8-0156539ADF4A}" presName="node" presStyleCnt="0"/>
      <dgm:spPr/>
    </dgm:pt>
    <dgm:pt modelId="{9C2339E5-DAC3-47B8-BD59-EC7C88054F3F}" type="pres">
      <dgm:prSet presAssocID="{839AE37B-8EDA-4814-B3D8-0156539ADF4A}" presName="parentNode" presStyleLbl="node1" presStyleIdx="3" presStyleCnt="4" custScaleX="136714" custScaleY="134655" custLinFactNeighborX="74028" custLinFactNeighborY="-19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18B5D-6EA2-472F-AEED-AE54FEBAC4F0}" type="pres">
      <dgm:prSet presAssocID="{839AE37B-8EDA-4814-B3D8-0156539ADF4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0CD33-10C9-4907-8FDB-026E4DD668C5}" srcId="{CC3AF6BA-E93F-462F-AEDF-DB0D6FEFB0A3}" destId="{839AE37B-8EDA-4814-B3D8-0156539ADF4A}" srcOrd="2" destOrd="0" parTransId="{5A0963FB-950C-4091-9FC2-0F4792918F62}" sibTransId="{3174381C-6F08-425B-B79E-B04D4D7FD472}"/>
    <dgm:cxn modelId="{81C5AA4D-E37B-4AEF-9987-38BDD145A1D0}" srcId="{CC3AF6BA-E93F-462F-AEDF-DB0D6FEFB0A3}" destId="{50FA5AD2-D2D2-469B-8162-610FF38BDF1F}" srcOrd="1" destOrd="0" parTransId="{ED0E634A-629C-4C3E-B60C-4D52FED4EA17}" sibTransId="{5468445F-A4AD-4F74-A9CC-CDE75CDBD961}"/>
    <dgm:cxn modelId="{31E50892-BF1E-4E82-842D-2A3A99D6C015}" type="presOf" srcId="{CC3AF6BA-E93F-462F-AEDF-DB0D6FEFB0A3}" destId="{9ACA4F12-2313-42CC-8898-A3EC99BFD134}" srcOrd="0" destOrd="0" presId="urn:microsoft.com/office/officeart/2005/8/layout/radial2"/>
    <dgm:cxn modelId="{5D298686-09AD-47C8-A6C9-90E1D1C62ADE}" srcId="{CC3AF6BA-E93F-462F-AEDF-DB0D6FEFB0A3}" destId="{209A35D1-0267-42C2-AED0-8DCBE378A85F}" srcOrd="0" destOrd="0" parTransId="{5996F7BC-44CC-44B1-9836-F91A6627D88D}" sibTransId="{9C520113-4C3E-4115-BFC0-8EEEEC72BC9A}"/>
    <dgm:cxn modelId="{B513A487-42F9-4420-AEB6-5209EE9B8A7A}" type="presOf" srcId="{209A35D1-0267-42C2-AED0-8DCBE378A85F}" destId="{5698A1E3-05BF-4AB2-A784-A84AE51ADE16}" srcOrd="0" destOrd="0" presId="urn:microsoft.com/office/officeart/2005/8/layout/radial2"/>
    <dgm:cxn modelId="{2A77800F-B1E4-4BFC-A7CE-0362A45E5977}" type="presOf" srcId="{50FA5AD2-D2D2-469B-8162-610FF38BDF1F}" destId="{0E5153C4-F0CE-4B16-BA55-CEE538B4844A}" srcOrd="0" destOrd="0" presId="urn:microsoft.com/office/officeart/2005/8/layout/radial2"/>
    <dgm:cxn modelId="{06785D7F-C027-447C-A54F-8885C185EC9C}" type="presOf" srcId="{ED0E634A-629C-4C3E-B60C-4D52FED4EA17}" destId="{3F3DB913-9535-41CB-B066-F4FCC87F7A0A}" srcOrd="0" destOrd="0" presId="urn:microsoft.com/office/officeart/2005/8/layout/radial2"/>
    <dgm:cxn modelId="{DFBF00BF-94CD-4525-AA7C-F1B308B9BC3F}" type="presOf" srcId="{5A0963FB-950C-4091-9FC2-0F4792918F62}" destId="{E891220D-584C-4326-A0D5-609DAE4B40F9}" srcOrd="0" destOrd="0" presId="urn:microsoft.com/office/officeart/2005/8/layout/radial2"/>
    <dgm:cxn modelId="{08BFB82F-4380-4074-B18D-B1282B284180}" type="presOf" srcId="{839AE37B-8EDA-4814-B3D8-0156539ADF4A}" destId="{9C2339E5-DAC3-47B8-BD59-EC7C88054F3F}" srcOrd="0" destOrd="0" presId="urn:microsoft.com/office/officeart/2005/8/layout/radial2"/>
    <dgm:cxn modelId="{2D4806A7-C44A-4297-8D96-3BE0D3AC60A2}" type="presOf" srcId="{5996F7BC-44CC-44B1-9836-F91A6627D88D}" destId="{CEDF3607-7028-4830-A8A3-B241EB6A890B}" srcOrd="0" destOrd="0" presId="urn:microsoft.com/office/officeart/2005/8/layout/radial2"/>
    <dgm:cxn modelId="{F19FB3B8-5024-4008-B1EE-5ABF935B10C3}" type="presParOf" srcId="{9ACA4F12-2313-42CC-8898-A3EC99BFD134}" destId="{0FB6B7E2-4CDF-4212-9401-DC315956821E}" srcOrd="0" destOrd="0" presId="urn:microsoft.com/office/officeart/2005/8/layout/radial2"/>
    <dgm:cxn modelId="{0A7CBA2C-56A4-48B6-B418-2D996B48783A}" type="presParOf" srcId="{0FB6B7E2-4CDF-4212-9401-DC315956821E}" destId="{44FAE901-9636-4F92-A90A-975CABC2BF70}" srcOrd="0" destOrd="0" presId="urn:microsoft.com/office/officeart/2005/8/layout/radial2"/>
    <dgm:cxn modelId="{A5B5E4DB-55C6-483C-ADF6-AAE29A5C1C17}" type="presParOf" srcId="{44FAE901-9636-4F92-A90A-975CABC2BF70}" destId="{50803CA1-9674-4892-B4E7-5D4EE93F4F49}" srcOrd="0" destOrd="0" presId="urn:microsoft.com/office/officeart/2005/8/layout/radial2"/>
    <dgm:cxn modelId="{64C43492-5F72-466F-B7C8-18425975662E}" type="presParOf" srcId="{44FAE901-9636-4F92-A90A-975CABC2BF70}" destId="{4DD04CA9-AB15-4068-A1BE-071B30FF6160}" srcOrd="1" destOrd="0" presId="urn:microsoft.com/office/officeart/2005/8/layout/radial2"/>
    <dgm:cxn modelId="{6D44721F-309A-4C8C-8060-B346906D8F3B}" type="presParOf" srcId="{0FB6B7E2-4CDF-4212-9401-DC315956821E}" destId="{CEDF3607-7028-4830-A8A3-B241EB6A890B}" srcOrd="1" destOrd="0" presId="urn:microsoft.com/office/officeart/2005/8/layout/radial2"/>
    <dgm:cxn modelId="{F2BC4ED4-D1A7-4559-AF8C-343A744D52D4}" type="presParOf" srcId="{0FB6B7E2-4CDF-4212-9401-DC315956821E}" destId="{1EE8E450-1231-4159-8A3F-02145AD750F7}" srcOrd="2" destOrd="0" presId="urn:microsoft.com/office/officeart/2005/8/layout/radial2"/>
    <dgm:cxn modelId="{0E72AC56-38F3-4F5F-889D-F4C4216C612A}" type="presParOf" srcId="{1EE8E450-1231-4159-8A3F-02145AD750F7}" destId="{5698A1E3-05BF-4AB2-A784-A84AE51ADE16}" srcOrd="0" destOrd="0" presId="urn:microsoft.com/office/officeart/2005/8/layout/radial2"/>
    <dgm:cxn modelId="{E700DD04-FF05-4176-8875-76AAD7819710}" type="presParOf" srcId="{1EE8E450-1231-4159-8A3F-02145AD750F7}" destId="{E026FF47-A923-48B0-AF52-3A405E0BEF2C}" srcOrd="1" destOrd="0" presId="urn:microsoft.com/office/officeart/2005/8/layout/radial2"/>
    <dgm:cxn modelId="{4ECAF86D-1433-4162-A45A-88672158428F}" type="presParOf" srcId="{0FB6B7E2-4CDF-4212-9401-DC315956821E}" destId="{3F3DB913-9535-41CB-B066-F4FCC87F7A0A}" srcOrd="3" destOrd="0" presId="urn:microsoft.com/office/officeart/2005/8/layout/radial2"/>
    <dgm:cxn modelId="{BB61A36E-5E90-4CBF-B429-95F9D1ADA4C5}" type="presParOf" srcId="{0FB6B7E2-4CDF-4212-9401-DC315956821E}" destId="{9267CFD2-F997-44CA-B8E7-EB8A39FD34F0}" srcOrd="4" destOrd="0" presId="urn:microsoft.com/office/officeart/2005/8/layout/radial2"/>
    <dgm:cxn modelId="{76CD85AF-5FDB-42F8-976B-4895B6C8304C}" type="presParOf" srcId="{9267CFD2-F997-44CA-B8E7-EB8A39FD34F0}" destId="{0E5153C4-F0CE-4B16-BA55-CEE538B4844A}" srcOrd="0" destOrd="0" presId="urn:microsoft.com/office/officeart/2005/8/layout/radial2"/>
    <dgm:cxn modelId="{AC13637F-ACC9-4057-A10D-46959FE943A2}" type="presParOf" srcId="{9267CFD2-F997-44CA-B8E7-EB8A39FD34F0}" destId="{782CA62D-6DDF-45BB-876E-0EA416E0648D}" srcOrd="1" destOrd="0" presId="urn:microsoft.com/office/officeart/2005/8/layout/radial2"/>
    <dgm:cxn modelId="{CA61F2EA-0966-44D2-AC94-496582B41C05}" type="presParOf" srcId="{0FB6B7E2-4CDF-4212-9401-DC315956821E}" destId="{E891220D-584C-4326-A0D5-609DAE4B40F9}" srcOrd="5" destOrd="0" presId="urn:microsoft.com/office/officeart/2005/8/layout/radial2"/>
    <dgm:cxn modelId="{FCF29FC9-CFC0-441C-AB8F-7395AD1AA68F}" type="presParOf" srcId="{0FB6B7E2-4CDF-4212-9401-DC315956821E}" destId="{89039FE4-D1BE-49D8-B8EF-E26277EC54D0}" srcOrd="6" destOrd="0" presId="urn:microsoft.com/office/officeart/2005/8/layout/radial2"/>
    <dgm:cxn modelId="{6154E853-265F-4E22-8B77-6D369218DFD4}" type="presParOf" srcId="{89039FE4-D1BE-49D8-B8EF-E26277EC54D0}" destId="{9C2339E5-DAC3-47B8-BD59-EC7C88054F3F}" srcOrd="0" destOrd="0" presId="urn:microsoft.com/office/officeart/2005/8/layout/radial2"/>
    <dgm:cxn modelId="{4DCB6BDE-7F51-44A0-8C2B-8FDBD27ADE05}" type="presParOf" srcId="{89039FE4-D1BE-49D8-B8EF-E26277EC54D0}" destId="{D3C18B5D-6EA2-472F-AEED-AE54FEBAC4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D946E-4F5A-4E0E-A310-4A981FE66C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5942A-C60A-4215-8CB3-B503BA0BF393}">
      <dgm:prSet phldrT="[Текст]"/>
      <dgm:spPr/>
      <dgm:t>
        <a:bodyPr/>
        <a:lstStyle/>
        <a:p>
          <a:r>
            <a:rPr lang="ru-RU" dirty="0" smtClean="0"/>
            <a:t>Поступающие в бюджет денежные средства являются </a:t>
          </a:r>
          <a:r>
            <a:rPr lang="ru-RU" b="1" dirty="0" smtClean="0"/>
            <a:t>доходами</a:t>
          </a:r>
          <a:endParaRPr lang="ru-RU" dirty="0"/>
        </a:p>
      </dgm:t>
    </dgm:pt>
    <dgm:pt modelId="{EAABEC80-4672-48B0-A7E1-3CE3D0D0E676}" type="parTrans" cxnId="{F1D089A0-B476-47C4-B784-4C5F416EFDA3}">
      <dgm:prSet/>
      <dgm:spPr/>
      <dgm:t>
        <a:bodyPr/>
        <a:lstStyle/>
        <a:p>
          <a:endParaRPr lang="ru-RU"/>
        </a:p>
      </dgm:t>
    </dgm:pt>
    <dgm:pt modelId="{EBB83BA3-D082-4737-B908-89001ECB626A}" type="sibTrans" cxnId="{F1D089A0-B476-47C4-B784-4C5F416EFDA3}">
      <dgm:prSet/>
      <dgm:spPr/>
      <dgm:t>
        <a:bodyPr/>
        <a:lstStyle/>
        <a:p>
          <a:endParaRPr lang="ru-RU"/>
        </a:p>
      </dgm:t>
    </dgm:pt>
    <dgm:pt modelId="{E2D24A1D-60D6-4BD1-B01C-50C8ABDF494E}">
      <dgm:prSet phldrT="[Текст]"/>
      <dgm:spPr/>
      <dgm:t>
        <a:bodyPr/>
        <a:lstStyle/>
        <a:p>
          <a:r>
            <a:rPr lang="ru-RU" b="1" dirty="0" smtClean="0"/>
            <a:t>Налоговые доходы </a:t>
          </a:r>
          <a:r>
            <a:rPr lang="ru-RU" dirty="0" smtClean="0"/>
            <a:t>(часть доходов граждан и организаций, которые они обязаны платить государству)</a:t>
          </a:r>
          <a:endParaRPr lang="ru-RU" dirty="0"/>
        </a:p>
      </dgm:t>
    </dgm:pt>
    <dgm:pt modelId="{EE161401-FE1E-426B-97BE-D782D904655F}" type="parTrans" cxnId="{1DE15C34-DFC5-4303-9BA4-0423157A32CB}">
      <dgm:prSet/>
      <dgm:spPr/>
      <dgm:t>
        <a:bodyPr/>
        <a:lstStyle/>
        <a:p>
          <a:endParaRPr lang="ru-RU"/>
        </a:p>
      </dgm:t>
    </dgm:pt>
    <dgm:pt modelId="{FD03EC44-697A-4BC3-BD84-557D0B9D93BF}" type="sibTrans" cxnId="{1DE15C34-DFC5-4303-9BA4-0423157A32CB}">
      <dgm:prSet/>
      <dgm:spPr/>
      <dgm:t>
        <a:bodyPr/>
        <a:lstStyle/>
        <a:p>
          <a:endParaRPr lang="ru-RU"/>
        </a:p>
      </dgm:t>
    </dgm:pt>
    <dgm:pt modelId="{70E76669-1892-4707-9409-5B5D60F3C11B}">
      <dgm:prSet phldrT="[Текст]"/>
      <dgm:spPr/>
      <dgm:t>
        <a:bodyPr/>
        <a:lstStyle/>
        <a:p>
          <a:r>
            <a:rPr lang="ru-RU" b="1" dirty="0" smtClean="0"/>
            <a:t>Неналоговые доходы </a:t>
          </a:r>
          <a:r>
            <a:rPr lang="ru-RU" dirty="0" smtClean="0"/>
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</a:r>
          <a:endParaRPr lang="ru-RU" dirty="0"/>
        </a:p>
      </dgm:t>
    </dgm:pt>
    <dgm:pt modelId="{57204A41-5935-4FDF-B445-4EA1B61DC82E}" type="parTrans" cxnId="{A2AA4C7E-F04D-4CFC-BCAE-F5D35A9383BE}">
      <dgm:prSet/>
      <dgm:spPr/>
      <dgm:t>
        <a:bodyPr/>
        <a:lstStyle/>
        <a:p>
          <a:endParaRPr lang="ru-RU"/>
        </a:p>
      </dgm:t>
    </dgm:pt>
    <dgm:pt modelId="{64E181F6-C36A-4C1A-9E23-2ABB8BEAB100}" type="sibTrans" cxnId="{A2AA4C7E-F04D-4CFC-BCAE-F5D35A9383BE}">
      <dgm:prSet/>
      <dgm:spPr/>
      <dgm:t>
        <a:bodyPr/>
        <a:lstStyle/>
        <a:p>
          <a:endParaRPr lang="ru-RU"/>
        </a:p>
      </dgm:t>
    </dgm:pt>
    <dgm:pt modelId="{FC83E824-FE22-4A9D-A38E-0DAB55C45A6E}">
      <dgm:prSet/>
      <dgm:spPr/>
      <dgm:t>
        <a:bodyPr/>
        <a:lstStyle/>
        <a:p>
          <a:r>
            <a:rPr lang="ru-RU" b="1" dirty="0" smtClean="0"/>
            <a:t>Безвозмездные поступления </a:t>
          </a:r>
        </a:p>
        <a:p>
          <a:r>
            <a:rPr lang="ru-RU" dirty="0" smtClean="0"/>
            <a:t>(средства, которые поступают в бюджет безвозмездно из других бюджетов, а также от юридических и физических лиц)</a:t>
          </a:r>
          <a:endParaRPr lang="ru-RU" dirty="0"/>
        </a:p>
      </dgm:t>
    </dgm:pt>
    <dgm:pt modelId="{5AF09B0C-4F6A-4E77-856F-D2D4FDB1ACB7}" type="parTrans" cxnId="{8ED5CBED-054C-418A-89ED-E0F84CE4C2AC}">
      <dgm:prSet/>
      <dgm:spPr/>
      <dgm:t>
        <a:bodyPr/>
        <a:lstStyle/>
        <a:p>
          <a:endParaRPr lang="ru-RU"/>
        </a:p>
      </dgm:t>
    </dgm:pt>
    <dgm:pt modelId="{D4B672FD-4917-41E1-9FEB-A662A11C3A0D}" type="sibTrans" cxnId="{8ED5CBED-054C-418A-89ED-E0F84CE4C2AC}">
      <dgm:prSet/>
      <dgm:spPr/>
      <dgm:t>
        <a:bodyPr/>
        <a:lstStyle/>
        <a:p>
          <a:endParaRPr lang="ru-RU"/>
        </a:p>
      </dgm:t>
    </dgm:pt>
    <dgm:pt modelId="{845DD1A9-A77A-4F23-8745-739D82BA73A9}" type="pres">
      <dgm:prSet presAssocID="{6D2D946E-4F5A-4E0E-A310-4A981FE66C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3D0A4A-C595-408D-A135-3ED545F70AC3}" type="pres">
      <dgm:prSet presAssocID="{F3B5942A-C60A-4215-8CB3-B503BA0BF393}" presName="hierRoot1" presStyleCnt="0"/>
      <dgm:spPr/>
    </dgm:pt>
    <dgm:pt modelId="{4C763ACB-79A6-4ACA-AF08-FAE0637D39D7}" type="pres">
      <dgm:prSet presAssocID="{F3B5942A-C60A-4215-8CB3-B503BA0BF393}" presName="composite" presStyleCnt="0"/>
      <dgm:spPr/>
    </dgm:pt>
    <dgm:pt modelId="{BA717CCA-C726-4914-B641-A12FD7679337}" type="pres">
      <dgm:prSet presAssocID="{F3B5942A-C60A-4215-8CB3-B503BA0BF393}" presName="background" presStyleLbl="node0" presStyleIdx="0" presStyleCnt="1"/>
      <dgm:spPr/>
    </dgm:pt>
    <dgm:pt modelId="{2B2DBC2A-9B6B-4C6B-9B95-0DC5706B6AE4}" type="pres">
      <dgm:prSet presAssocID="{F3B5942A-C60A-4215-8CB3-B503BA0BF3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7FCDB6-ECA7-4854-BD1E-FC5BE0736C9C}" type="pres">
      <dgm:prSet presAssocID="{F3B5942A-C60A-4215-8CB3-B503BA0BF393}" presName="hierChild2" presStyleCnt="0"/>
      <dgm:spPr/>
    </dgm:pt>
    <dgm:pt modelId="{FA1ABF17-53B0-4680-8BF2-0182789CD044}" type="pres">
      <dgm:prSet presAssocID="{EE161401-FE1E-426B-97BE-D782D904655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9CEE64B-DE12-47D1-BA55-614890AA518C}" type="pres">
      <dgm:prSet presAssocID="{E2D24A1D-60D6-4BD1-B01C-50C8ABDF494E}" presName="hierRoot2" presStyleCnt="0"/>
      <dgm:spPr/>
    </dgm:pt>
    <dgm:pt modelId="{EBCA327A-2F25-4D0C-B586-5FED726090A9}" type="pres">
      <dgm:prSet presAssocID="{E2D24A1D-60D6-4BD1-B01C-50C8ABDF494E}" presName="composite2" presStyleCnt="0"/>
      <dgm:spPr/>
    </dgm:pt>
    <dgm:pt modelId="{2F433BAE-2A41-4735-81E1-D220F6DD4E0D}" type="pres">
      <dgm:prSet presAssocID="{E2D24A1D-60D6-4BD1-B01C-50C8ABDF494E}" presName="background2" presStyleLbl="node2" presStyleIdx="0" presStyleCnt="3"/>
      <dgm:spPr/>
    </dgm:pt>
    <dgm:pt modelId="{E507CC60-F0AD-44E8-BADF-8E6E37479FF5}" type="pres">
      <dgm:prSet presAssocID="{E2D24A1D-60D6-4BD1-B01C-50C8ABDF494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227D9-601E-4012-8BCE-E36FD722961F}" type="pres">
      <dgm:prSet presAssocID="{E2D24A1D-60D6-4BD1-B01C-50C8ABDF494E}" presName="hierChild3" presStyleCnt="0"/>
      <dgm:spPr/>
    </dgm:pt>
    <dgm:pt modelId="{6A2C6E86-6FAF-47BD-88EE-8C88E322BA0A}" type="pres">
      <dgm:prSet presAssocID="{57204A41-5935-4FDF-B445-4EA1B61DC82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3EC8F2A-585B-40C7-B135-47D525C52624}" type="pres">
      <dgm:prSet presAssocID="{70E76669-1892-4707-9409-5B5D60F3C11B}" presName="hierRoot2" presStyleCnt="0"/>
      <dgm:spPr/>
    </dgm:pt>
    <dgm:pt modelId="{5F8BC11D-15B7-44F0-A1B1-0BA89F3B57DE}" type="pres">
      <dgm:prSet presAssocID="{70E76669-1892-4707-9409-5B5D60F3C11B}" presName="composite2" presStyleCnt="0"/>
      <dgm:spPr/>
    </dgm:pt>
    <dgm:pt modelId="{6BAB97CB-A320-4748-AF00-BDB4B61ABDD4}" type="pres">
      <dgm:prSet presAssocID="{70E76669-1892-4707-9409-5B5D60F3C11B}" presName="background2" presStyleLbl="node2" presStyleIdx="1" presStyleCnt="3"/>
      <dgm:spPr/>
    </dgm:pt>
    <dgm:pt modelId="{0C62032F-C9A0-4B14-919C-29A93D28E991}" type="pres">
      <dgm:prSet presAssocID="{70E76669-1892-4707-9409-5B5D60F3C11B}" presName="text2" presStyleLbl="fgAcc2" presStyleIdx="1" presStyleCnt="3" custLinFactNeighborX="-32" custLinFactNeighborY="2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4951BB-15C1-4493-8887-C69B7365885E}" type="pres">
      <dgm:prSet presAssocID="{70E76669-1892-4707-9409-5B5D60F3C11B}" presName="hierChild3" presStyleCnt="0"/>
      <dgm:spPr/>
    </dgm:pt>
    <dgm:pt modelId="{C6B8769C-7553-413D-8898-D3DCFCC0496B}" type="pres">
      <dgm:prSet presAssocID="{5AF09B0C-4F6A-4E77-856F-D2D4FDB1ACB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6F3F5E8-807E-4BA0-99C8-88BF81EC22AD}" type="pres">
      <dgm:prSet presAssocID="{FC83E824-FE22-4A9D-A38E-0DAB55C45A6E}" presName="hierRoot2" presStyleCnt="0"/>
      <dgm:spPr/>
    </dgm:pt>
    <dgm:pt modelId="{3D0A1143-E024-4D97-AA28-EEA802E7D9A6}" type="pres">
      <dgm:prSet presAssocID="{FC83E824-FE22-4A9D-A38E-0DAB55C45A6E}" presName="composite2" presStyleCnt="0"/>
      <dgm:spPr/>
    </dgm:pt>
    <dgm:pt modelId="{0CB786D0-1C98-4985-AA94-227ABD11FC7F}" type="pres">
      <dgm:prSet presAssocID="{FC83E824-FE22-4A9D-A38E-0DAB55C45A6E}" presName="background2" presStyleLbl="node2" presStyleIdx="2" presStyleCnt="3"/>
      <dgm:spPr/>
    </dgm:pt>
    <dgm:pt modelId="{8B174C80-565A-4BEF-BDB9-E742B79BD727}" type="pres">
      <dgm:prSet presAssocID="{FC83E824-FE22-4A9D-A38E-0DAB55C45A6E}" presName="text2" presStyleLbl="fgAcc2" presStyleIdx="2" presStyleCnt="3" custScaleY="90910" custLinFactNeighborY="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DB3057-05A8-4522-BB9C-DE2D23D33E81}" type="pres">
      <dgm:prSet presAssocID="{FC83E824-FE22-4A9D-A38E-0DAB55C45A6E}" presName="hierChild3" presStyleCnt="0"/>
      <dgm:spPr/>
    </dgm:pt>
  </dgm:ptLst>
  <dgm:cxnLst>
    <dgm:cxn modelId="{A2AA4C7E-F04D-4CFC-BCAE-F5D35A9383BE}" srcId="{F3B5942A-C60A-4215-8CB3-B503BA0BF393}" destId="{70E76669-1892-4707-9409-5B5D60F3C11B}" srcOrd="1" destOrd="0" parTransId="{57204A41-5935-4FDF-B445-4EA1B61DC82E}" sibTransId="{64E181F6-C36A-4C1A-9E23-2ABB8BEAB100}"/>
    <dgm:cxn modelId="{BE3C3F55-47E8-45EE-BEAB-0BBBC0609CF2}" type="presOf" srcId="{E2D24A1D-60D6-4BD1-B01C-50C8ABDF494E}" destId="{E507CC60-F0AD-44E8-BADF-8E6E37479FF5}" srcOrd="0" destOrd="0" presId="urn:microsoft.com/office/officeart/2005/8/layout/hierarchy1"/>
    <dgm:cxn modelId="{52D9E972-1CA2-424D-AB92-0041B52F0451}" type="presOf" srcId="{F3B5942A-C60A-4215-8CB3-B503BA0BF393}" destId="{2B2DBC2A-9B6B-4C6B-9B95-0DC5706B6AE4}" srcOrd="0" destOrd="0" presId="urn:microsoft.com/office/officeart/2005/8/layout/hierarchy1"/>
    <dgm:cxn modelId="{1DE15C34-DFC5-4303-9BA4-0423157A32CB}" srcId="{F3B5942A-C60A-4215-8CB3-B503BA0BF393}" destId="{E2D24A1D-60D6-4BD1-B01C-50C8ABDF494E}" srcOrd="0" destOrd="0" parTransId="{EE161401-FE1E-426B-97BE-D782D904655F}" sibTransId="{FD03EC44-697A-4BC3-BD84-557D0B9D93BF}"/>
    <dgm:cxn modelId="{8ED5CBED-054C-418A-89ED-E0F84CE4C2AC}" srcId="{F3B5942A-C60A-4215-8CB3-B503BA0BF393}" destId="{FC83E824-FE22-4A9D-A38E-0DAB55C45A6E}" srcOrd="2" destOrd="0" parTransId="{5AF09B0C-4F6A-4E77-856F-D2D4FDB1ACB7}" sibTransId="{D4B672FD-4917-41E1-9FEB-A662A11C3A0D}"/>
    <dgm:cxn modelId="{67F80F60-E397-473B-AF1E-A93A6A177467}" type="presOf" srcId="{57204A41-5935-4FDF-B445-4EA1B61DC82E}" destId="{6A2C6E86-6FAF-47BD-88EE-8C88E322BA0A}" srcOrd="0" destOrd="0" presId="urn:microsoft.com/office/officeart/2005/8/layout/hierarchy1"/>
    <dgm:cxn modelId="{8E5B4D29-5F9F-49AD-BF1D-464337D670E0}" type="presOf" srcId="{70E76669-1892-4707-9409-5B5D60F3C11B}" destId="{0C62032F-C9A0-4B14-919C-29A93D28E991}" srcOrd="0" destOrd="0" presId="urn:microsoft.com/office/officeart/2005/8/layout/hierarchy1"/>
    <dgm:cxn modelId="{C56A0D4F-B637-4AF8-94B9-2A7E2D3B76DE}" type="presOf" srcId="{5AF09B0C-4F6A-4E77-856F-D2D4FDB1ACB7}" destId="{C6B8769C-7553-413D-8898-D3DCFCC0496B}" srcOrd="0" destOrd="0" presId="urn:microsoft.com/office/officeart/2005/8/layout/hierarchy1"/>
    <dgm:cxn modelId="{39585AEB-13C3-4099-A3F7-0D48D0F9DE22}" type="presOf" srcId="{FC83E824-FE22-4A9D-A38E-0DAB55C45A6E}" destId="{8B174C80-565A-4BEF-BDB9-E742B79BD727}" srcOrd="0" destOrd="0" presId="urn:microsoft.com/office/officeart/2005/8/layout/hierarchy1"/>
    <dgm:cxn modelId="{D0E79E82-5106-4F2D-A7AD-279E42AF0D81}" type="presOf" srcId="{EE161401-FE1E-426B-97BE-D782D904655F}" destId="{FA1ABF17-53B0-4680-8BF2-0182789CD044}" srcOrd="0" destOrd="0" presId="urn:microsoft.com/office/officeart/2005/8/layout/hierarchy1"/>
    <dgm:cxn modelId="{F1D089A0-B476-47C4-B784-4C5F416EFDA3}" srcId="{6D2D946E-4F5A-4E0E-A310-4A981FE66C7D}" destId="{F3B5942A-C60A-4215-8CB3-B503BA0BF393}" srcOrd="0" destOrd="0" parTransId="{EAABEC80-4672-48B0-A7E1-3CE3D0D0E676}" sibTransId="{EBB83BA3-D082-4737-B908-89001ECB626A}"/>
    <dgm:cxn modelId="{88CC49A3-5F85-4FC0-81CE-84D8CD59CD6C}" type="presOf" srcId="{6D2D946E-4F5A-4E0E-A310-4A981FE66C7D}" destId="{845DD1A9-A77A-4F23-8745-739D82BA73A9}" srcOrd="0" destOrd="0" presId="urn:microsoft.com/office/officeart/2005/8/layout/hierarchy1"/>
    <dgm:cxn modelId="{2860B640-4819-4DAD-9977-93187BF8D144}" type="presParOf" srcId="{845DD1A9-A77A-4F23-8745-739D82BA73A9}" destId="{893D0A4A-C595-408D-A135-3ED545F70AC3}" srcOrd="0" destOrd="0" presId="urn:microsoft.com/office/officeart/2005/8/layout/hierarchy1"/>
    <dgm:cxn modelId="{03450A96-6AFC-4808-A6A6-184813A96045}" type="presParOf" srcId="{893D0A4A-C595-408D-A135-3ED545F70AC3}" destId="{4C763ACB-79A6-4ACA-AF08-FAE0637D39D7}" srcOrd="0" destOrd="0" presId="urn:microsoft.com/office/officeart/2005/8/layout/hierarchy1"/>
    <dgm:cxn modelId="{718E3DBB-FCFC-41E3-ACD5-ECDA1997DA20}" type="presParOf" srcId="{4C763ACB-79A6-4ACA-AF08-FAE0637D39D7}" destId="{BA717CCA-C726-4914-B641-A12FD7679337}" srcOrd="0" destOrd="0" presId="urn:microsoft.com/office/officeart/2005/8/layout/hierarchy1"/>
    <dgm:cxn modelId="{8D35B550-C4D1-4846-945B-5CDE35B30EDB}" type="presParOf" srcId="{4C763ACB-79A6-4ACA-AF08-FAE0637D39D7}" destId="{2B2DBC2A-9B6B-4C6B-9B95-0DC5706B6AE4}" srcOrd="1" destOrd="0" presId="urn:microsoft.com/office/officeart/2005/8/layout/hierarchy1"/>
    <dgm:cxn modelId="{DD5775EB-EA6E-4E2C-AD68-35527CD53BA1}" type="presParOf" srcId="{893D0A4A-C595-408D-A135-3ED545F70AC3}" destId="{AA7FCDB6-ECA7-4854-BD1E-FC5BE0736C9C}" srcOrd="1" destOrd="0" presId="urn:microsoft.com/office/officeart/2005/8/layout/hierarchy1"/>
    <dgm:cxn modelId="{02AA926A-FF83-4B0B-BAC0-A2C5F869DD7E}" type="presParOf" srcId="{AA7FCDB6-ECA7-4854-BD1E-FC5BE0736C9C}" destId="{FA1ABF17-53B0-4680-8BF2-0182789CD044}" srcOrd="0" destOrd="0" presId="urn:microsoft.com/office/officeart/2005/8/layout/hierarchy1"/>
    <dgm:cxn modelId="{81B4ADEB-99AD-46E6-BA6A-D044D9D837FD}" type="presParOf" srcId="{AA7FCDB6-ECA7-4854-BD1E-FC5BE0736C9C}" destId="{99CEE64B-DE12-47D1-BA55-614890AA518C}" srcOrd="1" destOrd="0" presId="urn:microsoft.com/office/officeart/2005/8/layout/hierarchy1"/>
    <dgm:cxn modelId="{CEDB1CF4-25CB-434F-9B19-0B35521B333C}" type="presParOf" srcId="{99CEE64B-DE12-47D1-BA55-614890AA518C}" destId="{EBCA327A-2F25-4D0C-B586-5FED726090A9}" srcOrd="0" destOrd="0" presId="urn:microsoft.com/office/officeart/2005/8/layout/hierarchy1"/>
    <dgm:cxn modelId="{0C794BFA-9FD4-4859-B40A-5DB70281DF5A}" type="presParOf" srcId="{EBCA327A-2F25-4D0C-B586-5FED726090A9}" destId="{2F433BAE-2A41-4735-81E1-D220F6DD4E0D}" srcOrd="0" destOrd="0" presId="urn:microsoft.com/office/officeart/2005/8/layout/hierarchy1"/>
    <dgm:cxn modelId="{8BED5615-80C6-4035-8802-730F5CB5F26E}" type="presParOf" srcId="{EBCA327A-2F25-4D0C-B586-5FED726090A9}" destId="{E507CC60-F0AD-44E8-BADF-8E6E37479FF5}" srcOrd="1" destOrd="0" presId="urn:microsoft.com/office/officeart/2005/8/layout/hierarchy1"/>
    <dgm:cxn modelId="{FDA5ED44-5735-4CAF-8674-4F4EF3C9EC5E}" type="presParOf" srcId="{99CEE64B-DE12-47D1-BA55-614890AA518C}" destId="{383227D9-601E-4012-8BCE-E36FD722961F}" srcOrd="1" destOrd="0" presId="urn:microsoft.com/office/officeart/2005/8/layout/hierarchy1"/>
    <dgm:cxn modelId="{8B93043A-8150-4313-AAA0-0E5594EB5DF4}" type="presParOf" srcId="{AA7FCDB6-ECA7-4854-BD1E-FC5BE0736C9C}" destId="{6A2C6E86-6FAF-47BD-88EE-8C88E322BA0A}" srcOrd="2" destOrd="0" presId="urn:microsoft.com/office/officeart/2005/8/layout/hierarchy1"/>
    <dgm:cxn modelId="{C20E5057-36EB-46DB-96C5-F7D6823108F4}" type="presParOf" srcId="{AA7FCDB6-ECA7-4854-BD1E-FC5BE0736C9C}" destId="{C3EC8F2A-585B-40C7-B135-47D525C52624}" srcOrd="3" destOrd="0" presId="urn:microsoft.com/office/officeart/2005/8/layout/hierarchy1"/>
    <dgm:cxn modelId="{BD838848-5FBC-4474-8AFF-29ED24A305DA}" type="presParOf" srcId="{C3EC8F2A-585B-40C7-B135-47D525C52624}" destId="{5F8BC11D-15B7-44F0-A1B1-0BA89F3B57DE}" srcOrd="0" destOrd="0" presId="urn:microsoft.com/office/officeart/2005/8/layout/hierarchy1"/>
    <dgm:cxn modelId="{D9803AB2-8191-47AA-BCE8-FFB149F0C2E0}" type="presParOf" srcId="{5F8BC11D-15B7-44F0-A1B1-0BA89F3B57DE}" destId="{6BAB97CB-A320-4748-AF00-BDB4B61ABDD4}" srcOrd="0" destOrd="0" presId="urn:microsoft.com/office/officeart/2005/8/layout/hierarchy1"/>
    <dgm:cxn modelId="{EF350330-EAAF-40DD-AA5B-88D3E5CC7519}" type="presParOf" srcId="{5F8BC11D-15B7-44F0-A1B1-0BA89F3B57DE}" destId="{0C62032F-C9A0-4B14-919C-29A93D28E991}" srcOrd="1" destOrd="0" presId="urn:microsoft.com/office/officeart/2005/8/layout/hierarchy1"/>
    <dgm:cxn modelId="{38F56524-8D25-4EFA-B6C9-DB3BA023CB80}" type="presParOf" srcId="{C3EC8F2A-585B-40C7-B135-47D525C52624}" destId="{3C4951BB-15C1-4493-8887-C69B7365885E}" srcOrd="1" destOrd="0" presId="urn:microsoft.com/office/officeart/2005/8/layout/hierarchy1"/>
    <dgm:cxn modelId="{64F4CD3E-55A8-459C-BFBF-2D251912EDF6}" type="presParOf" srcId="{AA7FCDB6-ECA7-4854-BD1E-FC5BE0736C9C}" destId="{C6B8769C-7553-413D-8898-D3DCFCC0496B}" srcOrd="4" destOrd="0" presId="urn:microsoft.com/office/officeart/2005/8/layout/hierarchy1"/>
    <dgm:cxn modelId="{2D7C2DF4-4EFF-402C-A3FC-309FC89497F4}" type="presParOf" srcId="{AA7FCDB6-ECA7-4854-BD1E-FC5BE0736C9C}" destId="{E6F3F5E8-807E-4BA0-99C8-88BF81EC22AD}" srcOrd="5" destOrd="0" presId="urn:microsoft.com/office/officeart/2005/8/layout/hierarchy1"/>
    <dgm:cxn modelId="{E69B995F-B3F7-4F09-9B60-40FEEE021662}" type="presParOf" srcId="{E6F3F5E8-807E-4BA0-99C8-88BF81EC22AD}" destId="{3D0A1143-E024-4D97-AA28-EEA802E7D9A6}" srcOrd="0" destOrd="0" presId="urn:microsoft.com/office/officeart/2005/8/layout/hierarchy1"/>
    <dgm:cxn modelId="{9A68813C-9DF4-4FA8-9ABA-716D461442D3}" type="presParOf" srcId="{3D0A1143-E024-4D97-AA28-EEA802E7D9A6}" destId="{0CB786D0-1C98-4985-AA94-227ABD11FC7F}" srcOrd="0" destOrd="0" presId="urn:microsoft.com/office/officeart/2005/8/layout/hierarchy1"/>
    <dgm:cxn modelId="{1208424B-7E22-480D-BCC0-4C7FF562274F}" type="presParOf" srcId="{3D0A1143-E024-4D97-AA28-EEA802E7D9A6}" destId="{8B174C80-565A-4BEF-BDB9-E742B79BD727}" srcOrd="1" destOrd="0" presId="urn:microsoft.com/office/officeart/2005/8/layout/hierarchy1"/>
    <dgm:cxn modelId="{10DB2D25-9F53-4F51-9524-70BFDB0858FC}" type="presParOf" srcId="{E6F3F5E8-807E-4BA0-99C8-88BF81EC22AD}" destId="{78DB3057-05A8-4522-BB9C-DE2D23D33E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1220D-584C-4326-A0D5-609DAE4B40F9}">
      <dsp:nvSpPr>
        <dsp:cNvPr id="0" name=""/>
        <dsp:cNvSpPr/>
      </dsp:nvSpPr>
      <dsp:spPr>
        <a:xfrm rot="1620940">
          <a:off x="3161073" y="2938886"/>
          <a:ext cx="1244717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1244717" y="23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DB913-9535-41CB-B066-F4FCC87F7A0A}">
      <dsp:nvSpPr>
        <dsp:cNvPr id="0" name=""/>
        <dsp:cNvSpPr/>
      </dsp:nvSpPr>
      <dsp:spPr>
        <a:xfrm rot="33341">
          <a:off x="3228908" y="2287154"/>
          <a:ext cx="3195387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3195387" y="23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F3607-7028-4830-A8A3-B241EB6A890B}">
      <dsp:nvSpPr>
        <dsp:cNvPr id="0" name=""/>
        <dsp:cNvSpPr/>
      </dsp:nvSpPr>
      <dsp:spPr>
        <a:xfrm rot="20020668">
          <a:off x="3157105" y="1576477"/>
          <a:ext cx="1386458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1386458" y="23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04CA9-AB15-4068-A1BE-071B30FF6160}">
      <dsp:nvSpPr>
        <dsp:cNvPr id="0" name=""/>
        <dsp:cNvSpPr/>
      </dsp:nvSpPr>
      <dsp:spPr>
        <a:xfrm>
          <a:off x="812823" y="599792"/>
          <a:ext cx="3294721" cy="33753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98A1E3-05BF-4AB2-A784-A84AE51ADE16}">
      <dsp:nvSpPr>
        <dsp:cNvPr id="0" name=""/>
        <dsp:cNvSpPr/>
      </dsp:nvSpPr>
      <dsp:spPr>
        <a:xfrm>
          <a:off x="4376001" y="3108"/>
          <a:ext cx="1804380" cy="1780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 Фурмановского муниципального района</a:t>
          </a:r>
          <a:endParaRPr lang="ru-RU" sz="1200" kern="1200" dirty="0"/>
        </a:p>
      </dsp:txBody>
      <dsp:txXfrm>
        <a:off x="4640246" y="263852"/>
        <a:ext cx="1275890" cy="1258985"/>
      </dsp:txXfrm>
    </dsp:sp>
    <dsp:sp modelId="{0E5153C4-F0CE-4B16-BA55-CEE538B4844A}">
      <dsp:nvSpPr>
        <dsp:cNvPr id="0" name=""/>
        <dsp:cNvSpPr/>
      </dsp:nvSpPr>
      <dsp:spPr>
        <a:xfrm>
          <a:off x="6424179" y="1463492"/>
          <a:ext cx="1741712" cy="1741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 Фурмановского городского поселения</a:t>
          </a:r>
          <a:endParaRPr lang="ru-RU" sz="1200" kern="1200" dirty="0"/>
        </a:p>
      </dsp:txBody>
      <dsp:txXfrm>
        <a:off x="6679247" y="1718558"/>
        <a:ext cx="1231576" cy="1231567"/>
      </dsp:txXfrm>
    </dsp:sp>
    <dsp:sp modelId="{9C2339E5-DAC3-47B8-BD59-EC7C88054F3F}">
      <dsp:nvSpPr>
        <dsp:cNvPr id="0" name=""/>
        <dsp:cNvSpPr/>
      </dsp:nvSpPr>
      <dsp:spPr>
        <a:xfrm>
          <a:off x="4237036" y="2765420"/>
          <a:ext cx="1801810" cy="17746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сельских поселений Фурмановского муниципального района</a:t>
          </a:r>
          <a:endParaRPr lang="ru-RU" sz="1200" kern="1200" dirty="0"/>
        </a:p>
      </dsp:txBody>
      <dsp:txXfrm>
        <a:off x="4500905" y="3025315"/>
        <a:ext cx="1274072" cy="1254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769C-7553-413D-8898-D3DCFCC0496B}">
      <dsp:nvSpPr>
        <dsp:cNvPr id="0" name=""/>
        <dsp:cNvSpPr/>
      </dsp:nvSpPr>
      <dsp:spPr>
        <a:xfrm>
          <a:off x="4119240" y="1811955"/>
          <a:ext cx="2923331" cy="69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887"/>
              </a:lnTo>
              <a:lnTo>
                <a:pt x="2923331" y="477887"/>
              </a:lnTo>
              <a:lnTo>
                <a:pt x="2923331" y="699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C6E86-6FAF-47BD-88EE-8C88E322BA0A}">
      <dsp:nvSpPr>
        <dsp:cNvPr id="0" name=""/>
        <dsp:cNvSpPr/>
      </dsp:nvSpPr>
      <dsp:spPr>
        <a:xfrm>
          <a:off x="4072754" y="1811955"/>
          <a:ext cx="91440" cy="732815"/>
        </a:xfrm>
        <a:custGeom>
          <a:avLst/>
          <a:gdLst/>
          <a:ahLst/>
          <a:cxnLst/>
          <a:rect l="0" t="0" r="0" b="0"/>
          <a:pathLst>
            <a:path>
              <a:moveTo>
                <a:pt x="46485" y="0"/>
              </a:moveTo>
              <a:lnTo>
                <a:pt x="46485" y="511240"/>
              </a:lnTo>
              <a:lnTo>
                <a:pt x="45720" y="511240"/>
              </a:lnTo>
              <a:lnTo>
                <a:pt x="45720" y="732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ABF17-53B0-4680-8BF2-0182789CD044}">
      <dsp:nvSpPr>
        <dsp:cNvPr id="0" name=""/>
        <dsp:cNvSpPr/>
      </dsp:nvSpPr>
      <dsp:spPr>
        <a:xfrm>
          <a:off x="1195908" y="1811955"/>
          <a:ext cx="2923331" cy="695620"/>
        </a:xfrm>
        <a:custGeom>
          <a:avLst/>
          <a:gdLst/>
          <a:ahLst/>
          <a:cxnLst/>
          <a:rect l="0" t="0" r="0" b="0"/>
          <a:pathLst>
            <a:path>
              <a:moveTo>
                <a:pt x="2923331" y="0"/>
              </a:moveTo>
              <a:lnTo>
                <a:pt x="2923331" y="474044"/>
              </a:lnTo>
              <a:lnTo>
                <a:pt x="0" y="474044"/>
              </a:lnTo>
              <a:lnTo>
                <a:pt x="0" y="695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17CCA-C726-4914-B641-A12FD7679337}">
      <dsp:nvSpPr>
        <dsp:cNvPr id="0" name=""/>
        <dsp:cNvSpPr/>
      </dsp:nvSpPr>
      <dsp:spPr>
        <a:xfrm>
          <a:off x="2923331" y="293151"/>
          <a:ext cx="2391816" cy="1518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DBC2A-9B6B-4C6B-9B95-0DC5706B6AE4}">
      <dsp:nvSpPr>
        <dsp:cNvPr id="0" name=""/>
        <dsp:cNvSpPr/>
      </dsp:nvSpPr>
      <dsp:spPr>
        <a:xfrm>
          <a:off x="3189089" y="545620"/>
          <a:ext cx="2391816" cy="1518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Поступающие в бюджет денежные средства являются </a:t>
          </a:r>
          <a:r>
            <a:rPr lang="ru-RU" sz="1300" b="1" kern="1200" dirty="0" smtClean="0"/>
            <a:t>доходами</a:t>
          </a:r>
          <a:endParaRPr lang="ru-RU" sz="1300" kern="1200" dirty="0"/>
        </a:p>
      </dsp:txBody>
      <dsp:txXfrm>
        <a:off x="3233573" y="590104"/>
        <a:ext cx="2302848" cy="1429835"/>
      </dsp:txXfrm>
    </dsp:sp>
    <dsp:sp modelId="{2F433BAE-2A41-4735-81E1-D220F6DD4E0D}">
      <dsp:nvSpPr>
        <dsp:cNvPr id="0" name=""/>
        <dsp:cNvSpPr/>
      </dsp:nvSpPr>
      <dsp:spPr>
        <a:xfrm>
          <a:off x="0" y="2507575"/>
          <a:ext cx="2391816" cy="1518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7CC60-F0AD-44E8-BADF-8E6E37479FF5}">
      <dsp:nvSpPr>
        <dsp:cNvPr id="0" name=""/>
        <dsp:cNvSpPr/>
      </dsp:nvSpPr>
      <dsp:spPr>
        <a:xfrm>
          <a:off x="265757" y="2760044"/>
          <a:ext cx="2391816" cy="1518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Налоговые доходы </a:t>
          </a:r>
          <a:r>
            <a:rPr lang="ru-RU" sz="1300" kern="1200" dirty="0" smtClean="0"/>
            <a:t>(часть доходов граждан и организаций, которые они обязаны платить государству)</a:t>
          </a:r>
          <a:endParaRPr lang="ru-RU" sz="1300" kern="1200" dirty="0"/>
        </a:p>
      </dsp:txBody>
      <dsp:txXfrm>
        <a:off x="310241" y="2804528"/>
        <a:ext cx="2302848" cy="1429835"/>
      </dsp:txXfrm>
    </dsp:sp>
    <dsp:sp modelId="{6BAB97CB-A320-4748-AF00-BDB4B61ABDD4}">
      <dsp:nvSpPr>
        <dsp:cNvPr id="0" name=""/>
        <dsp:cNvSpPr/>
      </dsp:nvSpPr>
      <dsp:spPr>
        <a:xfrm>
          <a:off x="2922566" y="2544770"/>
          <a:ext cx="2391816" cy="1518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2032F-C9A0-4B14-919C-29A93D28E991}">
      <dsp:nvSpPr>
        <dsp:cNvPr id="0" name=""/>
        <dsp:cNvSpPr/>
      </dsp:nvSpPr>
      <dsp:spPr>
        <a:xfrm>
          <a:off x="3188323" y="2797240"/>
          <a:ext cx="2391816" cy="1518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Неналоговые доходы </a:t>
          </a:r>
          <a:r>
            <a:rPr lang="ru-RU" sz="1300" kern="1200" dirty="0" smtClean="0"/>
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</a:r>
          <a:endParaRPr lang="ru-RU" sz="1300" kern="1200" dirty="0"/>
        </a:p>
      </dsp:txBody>
      <dsp:txXfrm>
        <a:off x="3232807" y="2841724"/>
        <a:ext cx="2302848" cy="1429835"/>
      </dsp:txXfrm>
    </dsp:sp>
    <dsp:sp modelId="{0CB786D0-1C98-4985-AA94-227ABD11FC7F}">
      <dsp:nvSpPr>
        <dsp:cNvPr id="0" name=""/>
        <dsp:cNvSpPr/>
      </dsp:nvSpPr>
      <dsp:spPr>
        <a:xfrm>
          <a:off x="5846663" y="2511417"/>
          <a:ext cx="2391816" cy="138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4C80-565A-4BEF-BDB9-E742B79BD727}">
      <dsp:nvSpPr>
        <dsp:cNvPr id="0" name=""/>
        <dsp:cNvSpPr/>
      </dsp:nvSpPr>
      <dsp:spPr>
        <a:xfrm>
          <a:off x="6112421" y="2763887"/>
          <a:ext cx="2391816" cy="138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Безвозмездные поступления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(средства, которые поступают в бюджет безвозмездно из других бюджетов, а также от юридических и физических лиц)</a:t>
          </a:r>
          <a:endParaRPr lang="ru-RU" sz="1300" kern="1200" dirty="0"/>
        </a:p>
      </dsp:txBody>
      <dsp:txXfrm>
        <a:off x="6152862" y="2804328"/>
        <a:ext cx="2310934" cy="129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0.75603</cdr:x>
      <cdr:y>0.03125</cdr:y>
    </cdr:from>
    <cdr:to>
      <cdr:x>0.99963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20" y="142876"/>
          <a:ext cx="207170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7030A0"/>
              </a:solidFill>
            </a:rPr>
            <a:t>В тысячах рублей</a:t>
          </a:r>
          <a:endParaRPr lang="ru-RU" sz="1400" b="1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DFF4-E3D1-43A7-8708-BBB352CB9C12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A34DF-8CB6-4BCC-84A8-981BBD64CF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A34DF-8CB6-4BCC-84A8-981BBD64CF0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B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1B7632-7C2E-4C62-A726-40118A32D3A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124175-C6F7-4F26-A335-AC36682A6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ofurmanov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705600" cy="6858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Фурмановское городское поселение</a:t>
            </a:r>
          </a:p>
          <a:p>
            <a:endParaRPr lang="ru-RU" dirty="0"/>
          </a:p>
        </p:txBody>
      </p:sp>
      <p:pic>
        <p:nvPicPr>
          <p:cNvPr id="7" name="Рисунок 6" descr="68_b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487439" cy="3914047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1296144" cy="741683"/>
          </a:xfrm>
          <a:prstGeom prst="rect">
            <a:avLst/>
          </a:prstGeom>
        </p:spPr>
      </p:pic>
      <p:pic>
        <p:nvPicPr>
          <p:cNvPr id="11" name="Рисунок 10" descr="Coat_of_Arms_of_Furmanov_(Ivanovo_oblast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0"/>
            <a:ext cx="8280920" cy="1241376"/>
          </a:xfrm>
          <a:prstGeom prst="rect">
            <a:avLst/>
          </a:prstGeom>
        </p:spPr>
        <p:txBody>
          <a:bodyPr vert="horz" anchor="b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«Бюджет   для   граждан»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решению Совета Фурмановского городского поселения от 17.12.2020 № 20 «О бюджете Фурмановского городского поселения Фурмановского муниципального района Ивановской области на 2021 год и плановый период 2022 и 2023 годов»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8924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Основные направления бюджетной и налоговой политики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1200" dirty="0" smtClean="0"/>
              <a:t>Бюджетная политика Фурмановского городского поселения направлена на обеспечение сбалансированности бюджета, обеспечение отсутствия муниципального долга.</a:t>
            </a:r>
          </a:p>
          <a:p>
            <a:pPr marL="0" indent="357188">
              <a:buNone/>
            </a:pPr>
            <a:r>
              <a:rPr lang="ru-RU" sz="1200" dirty="0" smtClean="0"/>
              <a:t>В области доходов бюджетная политика нацелена на укрепление и развитие собственной доходной базы, мобилизацию в бюджет имеющихся резервов, совершенствование администрирования доходов и эффективное использование муниципального имущества.</a:t>
            </a:r>
          </a:p>
          <a:p>
            <a:pPr marL="0" indent="357188">
              <a:buNone/>
            </a:pPr>
            <a:r>
              <a:rPr lang="ru-RU" sz="1200" dirty="0" smtClean="0"/>
              <a:t>В области расходов бюджетная политика направлена:</a:t>
            </a:r>
          </a:p>
          <a:p>
            <a:pPr marL="0" indent="357188">
              <a:buNone/>
            </a:pPr>
            <a:r>
              <a:rPr lang="ru-RU" sz="1200" dirty="0" smtClean="0"/>
              <a:t>-на обеспечение равного доступа населения к социальным услугам в сфере образования, культуры и спорта;</a:t>
            </a:r>
          </a:p>
          <a:p>
            <a:pPr marL="0" indent="357188">
              <a:buNone/>
            </a:pPr>
            <a:r>
              <a:rPr lang="ru-RU" sz="1200" dirty="0" smtClean="0"/>
              <a:t>- на повышение качества предоставляемых услуг;</a:t>
            </a:r>
          </a:p>
          <a:p>
            <a:pPr marL="0" indent="357188">
              <a:buNone/>
            </a:pPr>
            <a:r>
              <a:rPr lang="ru-RU" sz="1200" dirty="0" smtClean="0"/>
              <a:t>-на оптимизацию расходов бюджета, обеспечение режима эффективного и экономного расходования средств.</a:t>
            </a:r>
          </a:p>
          <a:p>
            <a:pPr marL="0" indent="357188">
              <a:buNone/>
            </a:pPr>
            <a:r>
              <a:rPr lang="ru-RU" sz="1200" dirty="0" smtClean="0"/>
              <a:t> </a:t>
            </a:r>
          </a:p>
          <a:p>
            <a:pPr marL="0" indent="357188">
              <a:buNone/>
            </a:pPr>
            <a:r>
              <a:rPr lang="ru-RU" sz="1200" dirty="0" smtClean="0"/>
              <a:t>Основными направлениями налоговой политики являются:</a:t>
            </a:r>
          </a:p>
          <a:p>
            <a:pPr marL="0" indent="357188">
              <a:buNone/>
            </a:pPr>
            <a:r>
              <a:rPr lang="ru-RU" sz="1200" dirty="0" smtClean="0"/>
              <a:t>- совершенствование системы взаимодействия органов исполнительной власти Фурмановского  городского поселения, территориальных органов Федеральных органов исполнительной власти по повышению собираемости налогов и других обязательных платежей;</a:t>
            </a:r>
          </a:p>
          <a:p>
            <a:pPr marL="0" indent="357188">
              <a:buNone/>
            </a:pPr>
            <a:r>
              <a:rPr lang="ru-RU" sz="1200" dirty="0" smtClean="0"/>
              <a:t>- продолжение политики обоснованности и эффективности предоставления налоговых льгот;</a:t>
            </a:r>
          </a:p>
          <a:p>
            <a:pPr marL="0" indent="357188">
              <a:buNone/>
            </a:pPr>
            <a:r>
              <a:rPr lang="ru-RU" sz="1200" dirty="0" smtClean="0"/>
              <a:t>- взаимодействие с налогоплательщиками, осуществляющими свою деятельность на территории Фурмановского </a:t>
            </a:r>
            <a:r>
              <a:rPr lang="ru-RU" sz="1200" smtClean="0"/>
              <a:t>городского поселения, </a:t>
            </a:r>
            <a:r>
              <a:rPr lang="ru-RU" sz="1200" dirty="0" smtClean="0"/>
              <a:t>в целях обеспечения своевременного и полного выполнения ими налоговых обязательств по уплате налогов в бюджеты всех уровней.</a:t>
            </a:r>
          </a:p>
          <a:p>
            <a:pPr>
              <a:buFontTx/>
              <a:buChar char="-"/>
            </a:pPr>
            <a:endParaRPr lang="ru-RU" sz="1000" dirty="0"/>
          </a:p>
        </p:txBody>
      </p:sp>
      <p:pic>
        <p:nvPicPr>
          <p:cNvPr id="4" name="Рисунок 3" descr="Coat_of_Arms_of_Furmanov_(Ivanovo_oblast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Основные показатели прогноза социально-экономического развития района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Coat_of_Arms_of_Furmanov_(Ivanovo_oblas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39552" y="2276872"/>
          <a:ext cx="8208912" cy="2272168"/>
        </p:xfrm>
        <a:graphic>
          <a:graphicData uri="http://schemas.openxmlformats.org/drawingml/2006/table">
            <a:tbl>
              <a:tblPr/>
              <a:tblGrid>
                <a:gridCol w="2278635"/>
                <a:gridCol w="1172264"/>
                <a:gridCol w="965394"/>
                <a:gridCol w="896437"/>
                <a:gridCol w="965394"/>
                <a:gridCol w="965394"/>
                <a:gridCol w="965394"/>
              </a:tblGrid>
              <a:tr h="509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(факт)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(план)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32,665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501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номинальная заработная плата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25975,9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26807,13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27772,19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28855,3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30009,51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752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у трудоспособному населению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7308304" y="1556792"/>
            <a:ext cx="1656184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552" y="5157192"/>
            <a:ext cx="81758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Уровень долговой нагрузки</a:t>
            </a:r>
          </a:p>
          <a:p>
            <a:pPr indent="361950"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Муниципальный долг Фурмановского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году отсутствовал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На 2021 год и на плановый период 2022 и 2023 годы муниципальные заимствования в виде кредитов не планируются.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Бюджет Фурмановского городского поселения</a:t>
            </a:r>
            <a:endParaRPr lang="ru-RU" sz="2800" dirty="0"/>
          </a:p>
        </p:txBody>
      </p:sp>
      <p:sp>
        <p:nvSpPr>
          <p:cNvPr id="5" name="TextBox 1"/>
          <p:cNvSpPr txBox="1"/>
          <p:nvPr/>
        </p:nvSpPr>
        <p:spPr>
          <a:xfrm>
            <a:off x="5500694" y="1714488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11560" y="1700808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Доходы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500174"/>
          <a:ext cx="850112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6215074" y="1571612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95536" y="1844824"/>
          <a:ext cx="8504238" cy="4603184"/>
        </p:xfrm>
        <a:graphic>
          <a:graphicData uri="http://schemas.openxmlformats.org/drawingml/2006/table">
            <a:tbl>
              <a:tblPr/>
              <a:tblGrid>
                <a:gridCol w="3382963"/>
                <a:gridCol w="1039812"/>
                <a:gridCol w="1133475"/>
                <a:gridCol w="1057275"/>
                <a:gridCol w="944563"/>
                <a:gridCol w="946150"/>
              </a:tblGrid>
              <a:tr h="417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   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244 504,7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283 491,8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235 870,1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206 151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197 275,3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41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168 259,9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152 730,8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162 349,6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163 383,8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165 094,3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3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154 976,5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147 384,2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157 326,4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158 295,6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159 990,9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33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13 283,4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5 346,6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5 023,2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41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76 244,8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130 761,1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73 980,5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39 509,8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31 305,3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33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38 231,7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41 134,1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42 236,1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31 303,4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3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38 112,5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19 585,6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36 741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33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3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55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41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8E8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Объем и структура доходов в динамике бюджета Фурмановского городского поселения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Coat_of_Arms_of_Furmanov_(Ivanovo_oblast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6948264" y="1484784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34400" cy="473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/>
                </a:solidFill>
              </a:rPr>
              <a:t>Структура доходов на 2021 год</a:t>
            </a: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785926"/>
          <a:ext cx="5286375" cy="278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 noGrp="1"/>
          </p:cNvGraphicFramePr>
          <p:nvPr/>
        </p:nvGraphicFramePr>
        <p:xfrm>
          <a:off x="3635896" y="4262438"/>
          <a:ext cx="5106989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3" y="1500188"/>
            <a:ext cx="1581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Налоговые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22" y="3487740"/>
            <a:ext cx="1876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Неналоговые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516216" y="1628800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34400" cy="473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/>
                </a:solidFill>
              </a:rPr>
              <a:t>Структура доходов на 2022 год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/>
        </p:nvGraphicFramePr>
        <p:xfrm>
          <a:off x="3857620" y="3929066"/>
          <a:ext cx="5106989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3" y="1500188"/>
            <a:ext cx="1581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Налоговые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22" y="3487740"/>
            <a:ext cx="1876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Неналоговые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804248" y="1628800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07504" y="1916832"/>
          <a:ext cx="51125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34400" cy="473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/>
                </a:solidFill>
              </a:rPr>
              <a:t>Структура доходов на 2023 год</a:t>
            </a: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785926"/>
          <a:ext cx="5286375" cy="278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 noGrp="1"/>
          </p:cNvGraphicFramePr>
          <p:nvPr/>
        </p:nvGraphicFramePr>
        <p:xfrm>
          <a:off x="3857620" y="3929066"/>
          <a:ext cx="5106989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3" y="1500188"/>
            <a:ext cx="1581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Налоговые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22" y="3487740"/>
            <a:ext cx="1876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Неналоговые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948264" y="1628800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512" y="1916832"/>
          <a:ext cx="51125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Межбюджетные трансферты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357158" y="164305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Налоговые и неналоговые доходы бюджета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988840"/>
          <a:ext cx="8504238" cy="420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433"/>
                <a:gridCol w="928694"/>
                <a:gridCol w="928694"/>
                <a:gridCol w="1071570"/>
                <a:gridCol w="1000132"/>
                <a:gridCol w="947715"/>
              </a:tblGrid>
              <a:tr h="380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8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Налоговые доходы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154 976,5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147 384,2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157 326,4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158 295,6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159 990,3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1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4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налог на доходы физических 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122 073,1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121 910,5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123 778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124 086,8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125 207,2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доходы от уплаты акцизов на нефтепродукты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3 116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3225,2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3406,4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3558,8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3683,6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налог на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имущество,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29 787,4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22 248,5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30142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30650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31100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 налог на имущество физических лиц;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7726,4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7700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8310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8550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8600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 земельный налог;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22061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14348,5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21832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22100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22500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Неналоговые доходы </a:t>
                      </a:r>
                      <a:endParaRPr lang="ru-RU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из них: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13283,4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5346,6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5023,2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5088,2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2103,4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9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доходы </a:t>
                      </a:r>
                      <a:r>
                        <a:rPr lang="ru-RU" sz="1000" dirty="0">
                          <a:latin typeface="Times New Roman"/>
                          <a:ea typeface="Calibri"/>
                        </a:rPr>
                        <a:t>от использования имущества, находящегося в государственной и муниципальной собственности,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в том числе: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3865,9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3389,6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,635,2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3689,2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3693,4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-доходы,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</a:rPr>
                        <a:t> получаемые в виде арендной платы за земельные участки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1253,4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1150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1250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-плата за наем муниципальных жилых помещений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2612,5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2239,6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2435,2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2439,2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2443,4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доходы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 продажи материальных и нематериальных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активов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1535,6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72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Доходы от оказания платных услуг (работ)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7595,6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871,2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242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243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244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1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штрафы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, санкции, возмещение ущерба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286,3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165,8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5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Прочие неналоговые доходы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732240" y="1628800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Уважаемые жители Фурмановского городского поселения!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Одна из основных целей бюджетной политики – обеспечение прозрачности, открытости и доступности бюджетного процесса для населения. Инструментом реализации этой цели является «Бюджет для граждан». </a:t>
            </a:r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endParaRPr lang="ru-RU" sz="3200" dirty="0" smtClean="0"/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Фурмановского муниципального района, планируемыми и достигнутыми результатами использования бюджетных ассигнований.</a:t>
            </a:r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endParaRPr lang="ru-RU" sz="3200" dirty="0" smtClean="0"/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Надеемся, что представление бюджета в понятной и доступной форме повысит уровень общественного участия жителей в бюджетном процессе Фурмановского городского поселения.</a:t>
            </a:r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endParaRPr lang="ru-RU" sz="3200" dirty="0" smtClean="0"/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«Бюджет для граждан подготовлен финансовым отделом администрации Фурмановского муниципального района.</a:t>
            </a:r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endParaRPr lang="ru-RU" sz="3200" dirty="0" smtClean="0"/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Место нахождения: Ивановская область, город Фурманов, ул. Социалистическая, д. 15</a:t>
            </a:r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endParaRPr lang="ru-RU" sz="3200" dirty="0" smtClean="0"/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Телефон: (49341) 2-18-15, 2-00-22</a:t>
            </a:r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Факс (49341)  2-00-22</a:t>
            </a:r>
          </a:p>
          <a:p>
            <a:pPr marL="182563" indent="174625" algn="just" fontAlgn="auto">
              <a:spcAft>
                <a:spcPts val="0"/>
              </a:spcAft>
              <a:buFont typeface="Wingdings 2"/>
              <a:buNone/>
              <a:tabLst>
                <a:tab pos="182563" algn="l"/>
              </a:tabLst>
              <a:defRPr/>
            </a:pPr>
            <a:r>
              <a:rPr lang="ru-RU" sz="3200" dirty="0" smtClean="0"/>
              <a:t>Адрес электронной почты </a:t>
            </a:r>
            <a:r>
              <a:rPr lang="en-US" sz="3200" u="sng" dirty="0" err="1" smtClean="0">
                <a:hlinkClick r:id="rId2"/>
              </a:rPr>
              <a:t>fofurmanov</a:t>
            </a:r>
            <a:r>
              <a:rPr lang="ru-RU" sz="3200" u="sng" dirty="0" smtClean="0">
                <a:hlinkClick r:id="rId2"/>
              </a:rPr>
              <a:t>@</a:t>
            </a:r>
            <a:r>
              <a:rPr lang="en-US" sz="3200" u="sng" dirty="0" smtClean="0">
                <a:hlinkClick r:id="rId2"/>
              </a:rPr>
              <a:t>mail</a:t>
            </a:r>
            <a:r>
              <a:rPr lang="ru-RU" sz="3200" u="sng" dirty="0" smtClean="0">
                <a:hlinkClick r:id="rId2"/>
              </a:rPr>
              <a:t>.</a:t>
            </a:r>
            <a:r>
              <a:rPr lang="en-US" sz="3200" u="sng" dirty="0" err="1" smtClean="0">
                <a:hlinkClick r:id="rId2"/>
              </a:rPr>
              <a:t>ru</a:t>
            </a:r>
            <a:endParaRPr lang="ru-RU" dirty="0"/>
          </a:p>
        </p:txBody>
      </p:sp>
      <p:pic>
        <p:nvPicPr>
          <p:cNvPr id="6" name="Рисунок 5" descr="Coat_of_Arms_of_Furmanov_(Ivanovo_oblas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Расходы</a:t>
            </a:r>
          </a:p>
        </p:txBody>
      </p:sp>
      <p:pic>
        <p:nvPicPr>
          <p:cNvPr id="22531" name="Содержимое 3" descr="2476af95ca187019ad1c1d6bf32cbea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713" y="1928813"/>
            <a:ext cx="5395912" cy="3589337"/>
          </a:xfrm>
        </p:spPr>
      </p:pic>
      <p:pic>
        <p:nvPicPr>
          <p:cNvPr id="4" name="Рисунок 3" descr="Coat_of_Arms_of_Furmanov_(Ivanovo_oblas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Расходы по 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2214554"/>
          <a:ext cx="8504238" cy="282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623"/>
                <a:gridCol w="857256"/>
                <a:gridCol w="857256"/>
                <a:gridCol w="1000132"/>
                <a:gridCol w="928694"/>
                <a:gridCol w="876277"/>
              </a:tblGrid>
              <a:tr h="42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24 817,1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36 662,3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33 336,2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38 480,6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34 952,4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Судебная система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Обеспечение проведение выборов и референдумов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1 796,9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24 501,0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34 523,4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32 831,8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37 951,3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34 449,5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785926"/>
            <a:ext cx="340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b="1" dirty="0">
              <a:solidFill>
                <a:srgbClr val="F60A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804248" y="1700808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196752"/>
          <a:ext cx="8858311" cy="17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348"/>
                <a:gridCol w="1041773"/>
                <a:gridCol w="892947"/>
                <a:gridCol w="892947"/>
                <a:gridCol w="818535"/>
                <a:gridCol w="912761"/>
              </a:tblGrid>
              <a:tr h="426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749,0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316,8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316,8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316,8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Обеспечение пожарной безопасности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005064"/>
          <a:ext cx="8786874" cy="208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677"/>
                <a:gridCol w="1033750"/>
                <a:gridCol w="886071"/>
                <a:gridCol w="886071"/>
                <a:gridCol w="812232"/>
                <a:gridCol w="886073"/>
              </a:tblGrid>
              <a:tr h="58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96 615,7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72 583,8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48 191,8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46 609,7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38 725,0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84 710,8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71 945,8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45 442,8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44 434,7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36 550,0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11 904,9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638,0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2 749,0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2 175,0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2 175,0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76672"/>
            <a:ext cx="679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безопасность и правоохранительная деятельность</a:t>
            </a:r>
            <a:endParaRPr lang="ru-RU" b="1" dirty="0">
              <a:solidFill>
                <a:srgbClr val="F60A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28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60AC3"/>
                </a:solidFill>
              </a:rPr>
              <a:t>Национальная экономика</a:t>
            </a:r>
            <a:endParaRPr lang="ru-RU" b="1" dirty="0">
              <a:solidFill>
                <a:srgbClr val="F60AC3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380312" y="3429000"/>
            <a:ext cx="1656184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460704" y="773088"/>
            <a:ext cx="1656184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42845" y="642918"/>
          <a:ext cx="8858311" cy="238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348"/>
                <a:gridCol w="1041773"/>
                <a:gridCol w="892947"/>
                <a:gridCol w="892947"/>
                <a:gridCol w="818535"/>
                <a:gridCol w="912761"/>
              </a:tblGrid>
              <a:tr h="476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106 071,7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142 779,7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112 673,9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68 909,6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66 596,7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2 407,1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2 315,1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3 340,4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2 449,9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2 449,9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51 861,8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29 814,3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59 096,2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42 277,7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40 747,5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51 802,8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40 650,3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50 237,3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24 182,0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23 399,3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3573016"/>
          <a:ext cx="8786874" cy="128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676"/>
                <a:gridCol w="1033372"/>
                <a:gridCol w="885746"/>
                <a:gridCol w="885746"/>
                <a:gridCol w="811935"/>
                <a:gridCol w="905399"/>
              </a:tblGrid>
              <a:tr h="428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496,1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496,1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21429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b="1" dirty="0">
              <a:solidFill>
                <a:srgbClr val="F60A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140968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b="1" dirty="0">
              <a:solidFill>
                <a:srgbClr val="F60A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072298" y="332656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164288" y="3212976"/>
            <a:ext cx="1656184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7504" y="1124744"/>
          <a:ext cx="8858311" cy="207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348"/>
                <a:gridCol w="1041773"/>
                <a:gridCol w="892947"/>
                <a:gridCol w="892947"/>
                <a:gridCol w="818535"/>
                <a:gridCol w="912761"/>
              </a:tblGrid>
              <a:tr h="44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42 823,1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40 412,5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37 629,2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34 368,2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34 368,2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34 788,9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31 855,2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30 935,4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27 674,4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27 674,4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Кинематография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759,8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7 274,4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7 916,5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5 907,7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5 907,7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5 907,7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928" y="285728"/>
            <a:ext cx="287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Культура, кинематография</a:t>
            </a:r>
            <a:endParaRPr lang="ru-RU" b="1" dirty="0">
              <a:solidFill>
                <a:srgbClr val="F60A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380312" y="548680"/>
            <a:ext cx="1656184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933056"/>
            <a:ext cx="309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60A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</a:t>
            </a:r>
            <a:endParaRPr lang="ru-RU" b="1" dirty="0">
              <a:solidFill>
                <a:srgbClr val="F60A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179512" y="4653136"/>
          <a:ext cx="8715437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663"/>
                <a:gridCol w="1080422"/>
                <a:gridCol w="864338"/>
                <a:gridCol w="936366"/>
                <a:gridCol w="864338"/>
                <a:gridCol w="792310"/>
              </a:tblGrid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14 543,5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13 693,7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22 754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11 954,3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11 954,3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14 543,5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13 693,7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22 754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11 954,3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11 954,3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Расходы бюджета в разрезе муниципальных программ</a:t>
            </a:r>
            <a:endParaRPr lang="ru-RU" sz="3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988840"/>
          <a:ext cx="8504238" cy="405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/>
                <a:gridCol w="857256"/>
                <a:gridCol w="785818"/>
                <a:gridCol w="928694"/>
                <a:gridCol w="785818"/>
                <a:gridCol w="87627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муниципальных программ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 anchor="ctr"/>
                </a:tc>
              </a:tr>
              <a:tr h="299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культуры Фурмановского муниципального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42 823,1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40 412,5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37 629,2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34 368,2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34 368,2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Забота и поддержка</a:t>
                      </a:r>
                      <a:endParaRPr lang="ru-RU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40 604,9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25 488,3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36 859,4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38 277,7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39 747,4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местного самоуправления Фурмановского муниципального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20 043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31 104,9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29 809,3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34 913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31 426,9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Безопасный район</a:t>
                      </a:r>
                      <a:endParaRPr lang="ru-RU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559,7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236,1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236,1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236,1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доступным и комфортным жильем населения Фурмановского муниципального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2 880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8 837,3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2 500,0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</a:p>
                  </a:txBody>
                  <a:tcPr marL="68580" marR="68580" marT="0" marB="0"/>
                </a:tc>
              </a:tr>
              <a:tr h="299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транспортной системы Фурмановского муниципального района</a:t>
                      </a:r>
                      <a:endParaRPr lang="ru-RU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84 700,5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71 855,8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45 442,8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47 434,7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36 550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Фурмановском муниципальном районе</a:t>
                      </a:r>
                      <a:endParaRPr lang="ru-RU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11 298,4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1 900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Фурмановского муниципального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52 236,4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27 890,8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31 966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23 682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23 899,3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 на территории Фурмановского муниципального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15 039,6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13 843,7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23 254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12 454,3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12 454,3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муниципальным имуществом Фурмановского муниципального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2 734,4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1 665,2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2 440,4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2 749,9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2 749,9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безопасности граждан и профилактика правонарушений на территории Фурмановского муниципального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168,4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современной городской среды на территории Фурмановского городского поселения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81 836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22 089,8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876256" y="1556792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«Развитие культуры Фурмановского муниципального района»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Целями реализации программы выступают: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права граждан на доступ к культурным ценностям;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 повышение эффективности деятельности учреждений культуры укрепление материально-технической базы учреждений культуры Фурмановского муниципального района;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 сохранение достигнутых объемов в организации культурного досуга в коллективах самодеятельного народного творчества;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 обеспечение выполнения функций Муниципальным казённым учреждением «Отдел культуры администрации Фурмановского муниципального района»;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восстановление и содержание Летнего сада;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доступности и качества услуг по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кинопоказу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территории Фурмановского муниципального района.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состав программы входят следующие подпрограммы: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653136"/>
          <a:ext cx="8352927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514"/>
                <a:gridCol w="975525"/>
                <a:gridCol w="914554"/>
                <a:gridCol w="853584"/>
                <a:gridCol w="1280375"/>
                <a:gridCol w="128037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«Организация культурного досуга, библиотечного обслуживания и музейного дела»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42 063,3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39 771,7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36 843,1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33 582,1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33 582,1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«Деятельность в области демонстрации кинофильмов»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759,8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948264" y="4077072"/>
            <a:ext cx="207170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«Развитие культуры Фурмановского муниципального района»</a:t>
            </a:r>
            <a:endParaRPr lang="ru-RU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14847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1200" b="1" smtClean="0">
                <a:latin typeface="Times New Roman" pitchFamily="18" charset="0"/>
                <a:cs typeface="Times New Roman" pitchFamily="18" charset="0"/>
              </a:rPr>
              <a:t>елевы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 индикаторы (</a:t>
            </a:r>
            <a:r>
              <a:rPr lang="x-none" sz="1200" b="1" smtClean="0">
                <a:latin typeface="Times New Roman" pitchFamily="18" charset="0"/>
                <a:cs typeface="Times New Roman" pitchFamily="18" charset="0"/>
              </a:rPr>
              <a:t>показател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и)  про</a:t>
            </a:r>
            <a:r>
              <a:rPr lang="x-none" sz="1200" b="1" smtClean="0">
                <a:latin typeface="Times New Roman" pitchFamily="18" charset="0"/>
                <a:cs typeface="Times New Roman" pitchFamily="18" charset="0"/>
              </a:rPr>
              <a:t>граммы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2" y="1772816"/>
          <a:ext cx="7992887" cy="4824928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345943"/>
                <a:gridCol w="911736"/>
                <a:gridCol w="911736"/>
                <a:gridCol w="911736"/>
                <a:gridCol w="911736"/>
              </a:tblGrid>
              <a:tr h="20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</a:tr>
              <a:tr h="793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Доля победителей и призеров смотров, конкурсов, фестивалей, соревнований районного, областного, Всероссийского и международного уровней (в %)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601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Доля жителей, посещающих культурные мероприятия, музейные выставки, от общего количества населения (%)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595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Доля жителей, охваченных библиотечным обслуживанием от общего количества населения (%)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0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выставок работ художников в отчетный период (шт.)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636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показов национальных фильмов Российской Федерации от общего количеств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кинопоказов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0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киносеансов (единиц посещений)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12 100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250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0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услугами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кинопоказа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в общей численности населения (%)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0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Соотношение средней заработной платы работников муниципальных учреждений культуры Фурмановского городского поселения к средней заработной плате работников Ивановской области (%, рублей)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23 755,2 руб.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25 156,8 руб.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26 741,6 руб.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26 741,6 руб.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«Забота и поддержка»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85090" cy="1541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Целью реализации муниципальной программы является обеспечение населения поселений Фурмановского муниципального района доступными и качественными услугами в сфере жилищно-коммунального хозяйства, обеспечение бесперебойного предоставления указанных услуг населению, а также оказание дополнительных мер социальной  поддержки</a:t>
            </a:r>
          </a:p>
          <a:p>
            <a:pPr marL="0" indent="0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состав программы входят следующие подпрограммы:</a:t>
            </a:r>
          </a:p>
          <a:p>
            <a:pPr marL="0" indent="0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/>
          </a:p>
        </p:txBody>
      </p:sp>
      <p:sp>
        <p:nvSpPr>
          <p:cNvPr id="6" name="TextBox 1"/>
          <p:cNvSpPr txBox="1"/>
          <p:nvPr/>
        </p:nvSpPr>
        <p:spPr>
          <a:xfrm>
            <a:off x="6804248" y="2852936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3429000"/>
          <a:ext cx="8352927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514"/>
                <a:gridCol w="975525"/>
                <a:gridCol w="914554"/>
                <a:gridCol w="853584"/>
                <a:gridCol w="1280375"/>
                <a:gridCol w="128037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льготного банного обслуживания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1 377,8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1 377,8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1 377,8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Субсидирование для предоставления коммунальных услуг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605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24 579,1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35 455,0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36 874,0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38 349,0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Субсидирование захоронения умерших, не имеющих супруга, близких родственников, иных родственников, либо законного представителя умершего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«Забота и поддержка»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85090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елевы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 индикаторы (</a:t>
            </a:r>
            <a:r>
              <a:rPr lang="x-none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и)  про</a:t>
            </a:r>
            <a:r>
              <a:rPr lang="x-none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граммы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12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556792"/>
          <a:ext cx="8208908" cy="505367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025812"/>
                <a:gridCol w="840502"/>
                <a:gridCol w="980586"/>
                <a:gridCol w="840502"/>
                <a:gridCol w="840502"/>
                <a:gridCol w="840502"/>
                <a:gridCol w="840502"/>
              </a:tblGrid>
              <a:tr h="299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</a:tr>
              <a:tr h="199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посещений общих отделений бань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34917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26269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26269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26269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26269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</a:tr>
              <a:tr h="199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посещений ванн в банях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2555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2555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</a:tr>
              <a:tr h="898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юридических лиц, которым предоставлена субсидия на возмещение недополученных доходов, возникающих из-за разницы между экономически обоснованным тарифом и размером платы населения за одну помывку, установленным органами местного самоуправления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</a:tr>
              <a:tr h="1197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Суммарная отапливаемая площадь жилищного фонда за отчетный период, в отношении которой предоставлена субсидия ресурсоснабжающим организациям и исполнителям коммунальных услуг, находящимся на территории Фурмановского городского поселения, на возмещение суммы затрат в связи с реализацией гражданам услуг отопления и горячего водоснабжения 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36287,62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36173,9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36173,9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36173,9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36173,9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</a:tr>
              <a:tr h="79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юридических лиц и индивидуальных предпринимателей, которым предоставлена субсидия на возмещение суммы затрат в связи с реализацией гражданам услуг отопления и горячего водоснабжения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</a:tr>
              <a:tr h="79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специализированных служб по вопросам похоронного дела, которым планируется предоставление субсидий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33" marR="4233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Фурмановское городское поселение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51520" y="1700808"/>
            <a:ext cx="3672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Фурмановское городское поселение – муниципальное образование в составе Фурмановского муниципального района Ивановской области.</a:t>
            </a:r>
          </a:p>
          <a:p>
            <a:r>
              <a:rPr lang="ru-RU" sz="2000" b="1" dirty="0" smtClean="0"/>
              <a:t>Административный центр – город Фурманов.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Содержимое 7" descr="800px-furmanovsko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4860032" cy="3622056"/>
          </a:xfr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779912" y="5085185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Фурмановское городское поселение на карте Фурмановского муниципального района</a:t>
            </a:r>
          </a:p>
        </p:txBody>
      </p:sp>
      <p:pic>
        <p:nvPicPr>
          <p:cNvPr id="7" name="Рисунок 6" descr="Coat_of_Arms_of_Furmanov_(Ivanovo_oblas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Муниципальная программа «Совершенствование местного самоуправления Фурмановского муниципального района»</a:t>
            </a:r>
            <a:endParaRPr lang="ru-RU" sz="2800" b="1" dirty="0"/>
          </a:p>
        </p:txBody>
      </p:sp>
      <p:sp>
        <p:nvSpPr>
          <p:cNvPr id="5" name="TextBox 1"/>
          <p:cNvSpPr txBox="1"/>
          <p:nvPr/>
        </p:nvSpPr>
        <p:spPr>
          <a:xfrm>
            <a:off x="6876256" y="1700808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276872"/>
          <a:ext cx="7920879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1092536"/>
                <a:gridCol w="1037908"/>
                <a:gridCol w="874028"/>
                <a:gridCol w="874028"/>
                <a:gridCol w="874028"/>
              </a:tblGrid>
              <a:tr h="1221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</a:t>
                      </a:r>
                    </a:p>
                  </a:txBody>
                  <a:tcPr marL="68580" marR="68580" marT="0" marB="0"/>
                </a:tc>
              </a:tr>
              <a:tr h="1082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администрации, ее структурных подразделений и органов Фурмановского муниципального района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20 043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31 104,9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29 809,3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34 913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31 426,9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48751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«Безопасный район»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1757936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Основной целью программы является повышение безопасности населения Фурмановского городского поселения и снижение социально-экономического ущерба от чрезвычайных ситуаций и пожаров.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Исполнение расходных обязательств администрации Фурмановского муниципального района в области гражданской обороны, защиты населения и территорий от чрезвычайных ситуаций природного и техногенного характера, пожарной безопасности, профилактики терроризма и экстремизма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Данная программа состоит из трех подпрограмм, одна из которых реализуется за счет средств бюджета Фурмановского городского поселения.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876256" y="2780928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140968"/>
          <a:ext cx="8352930" cy="171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828"/>
                <a:gridCol w="971271"/>
                <a:gridCol w="1036022"/>
                <a:gridCol w="971271"/>
                <a:gridCol w="841769"/>
                <a:gridCol w="841769"/>
              </a:tblGrid>
              <a:tr h="579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мероприятий по участию в предупреждении и ликвидации последствий чрезвычайных ситуаций, в том числе  по обеспечению безопасности людей на водных объектах, охране их жизни и здоровья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559,7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4797152"/>
            <a:ext cx="8485090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5085184"/>
          <a:ext cx="8352929" cy="1556752"/>
        </p:xfrm>
        <a:graphic>
          <a:graphicData uri="http://schemas.openxmlformats.org/drawingml/2006/table">
            <a:tbl>
              <a:tblPr/>
              <a:tblGrid>
                <a:gridCol w="3038644"/>
                <a:gridCol w="759437"/>
                <a:gridCol w="1138712"/>
                <a:gridCol w="1138712"/>
                <a:gridCol w="1138712"/>
                <a:gridCol w="1138712"/>
              </a:tblGrid>
              <a:tr h="552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Снижение количества пожаров и гибели в них людей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5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членности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населения, обученного основам пожарной безопасности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28992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«Обеспечение доступным и комфортным жильем населения Фурмановского муниципального района»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2304256"/>
          </a:xfrm>
        </p:spPr>
        <p:txBody>
          <a:bodyPr>
            <a:noAutofit/>
          </a:bodyPr>
          <a:lstStyle/>
          <a:p>
            <a:pPr marL="0" indent="36195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целями программы являются содействие улучшению жилищных условий граждан и повышению доступности жилья.</a:t>
            </a:r>
          </a:p>
          <a:p>
            <a:pPr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Данная программа состоит из четырёх подпрограмм, одна из которых финансируется из бюджета Фурмановского городского поселения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2996952"/>
          <a:ext cx="8064896" cy="196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878"/>
                <a:gridCol w="823761"/>
                <a:gridCol w="1117652"/>
                <a:gridCol w="965030"/>
                <a:gridCol w="1171823"/>
                <a:gridCol w="1240752"/>
              </a:tblGrid>
              <a:tr h="597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698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«Стимулирование развития жилищного строительства»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474,0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49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«Развитие газификации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Фурмановского муниципального района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2 730,0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8 363,3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732240" y="2348880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28992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«Обеспечение доступным и комфортным жильем населения Фурмановского муниципального района»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564904"/>
          <a:ext cx="8352929" cy="343422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921910"/>
                <a:gridCol w="1099644"/>
                <a:gridCol w="1099644"/>
                <a:gridCol w="1099644"/>
                <a:gridCol w="1099644"/>
                <a:gridCol w="1032443"/>
              </a:tblGrid>
              <a:tr h="180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проектов внесения изменений в документы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территориального планирования, правила землепользования и застройки муниципальных образований Фурмановского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разработанной проектной документации на обеспечение инженерной инфраструктурой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земельных участков, предназначенных для бесплатного предоставления семьям с тремя и более детьми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(корректировка)  проектной документации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природным газом жилищного фонда (домовладения и квартиры)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060848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48751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«Развитие транспортной системы Фурмановского муниципального района»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27048"/>
            <a:ext cx="8194112" cy="1325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целью реализации программы является увеличение сети автомобильных дорог общего пользования и сохранение их состояния на нормативном уровне, повышение уровня безопасности дорожного движения.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Данная программа состоит из двух подпрограмм:</a:t>
            </a:r>
          </a:p>
          <a:p>
            <a:pPr marL="0" indent="0">
              <a:buNone/>
            </a:pPr>
            <a:endParaRPr lang="ru-RU" sz="1200" dirty="0" smtClean="0"/>
          </a:p>
        </p:txBody>
      </p:sp>
      <p:sp>
        <p:nvSpPr>
          <p:cNvPr id="5" name="TextBox 1"/>
          <p:cNvSpPr txBox="1"/>
          <p:nvPr/>
        </p:nvSpPr>
        <p:spPr>
          <a:xfrm>
            <a:off x="6804248" y="2204864"/>
            <a:ext cx="1800200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2636912"/>
          <a:ext cx="8424936" cy="185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78"/>
                <a:gridCol w="1152171"/>
                <a:gridCol w="936104"/>
                <a:gridCol w="1152128"/>
                <a:gridCol w="1152128"/>
                <a:gridCol w="1152127"/>
              </a:tblGrid>
              <a:tr h="642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608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48 476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484,7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7 242,8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12 684,7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8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функционирования автомобильных дорог общего пользования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36 224,5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37 371,1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34 750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34 550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4509120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4869160"/>
          <a:ext cx="8352928" cy="129614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402825"/>
                <a:gridCol w="1055749"/>
                <a:gridCol w="1182714"/>
                <a:gridCol w="1280986"/>
                <a:gridCol w="1174889"/>
                <a:gridCol w="1255765"/>
              </a:tblGrid>
              <a:tr h="27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</a:tr>
              <a:tr h="1024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 Фурмановского городского поселения, на которых проведены ремонтные работы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746" marR="22746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«Развитие малого и среднего предпринимательства в Фурмановском муниципальном районе»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829944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целями настоящей программы являются:</a:t>
            </a:r>
          </a:p>
          <a:p>
            <a:pPr marL="0" indent="36195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благоприятных экономических, правовых и организационных условий для устойчивого развития предпринимательства и предпринимательской инициативы граждан, увеличение объемов налоговых поступлений в доходную часть бюджета района, насыщение потребительского рынка качественными товарами и услугами, содействие занятости населения, развитие инфраструктуры поддержки субъектов малого и среднего предпринимательства на территории Фурмановского муниципального района.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Данная программа состоит из трех подпрограмм, одна из которых финансируется из бюджета Фурмановского городского поселения</a:t>
            </a:r>
            <a:endParaRPr lang="ru-RU" sz="1400" b="1" dirty="0" smtClean="0"/>
          </a:p>
        </p:txBody>
      </p:sp>
      <p:sp>
        <p:nvSpPr>
          <p:cNvPr id="5" name="TextBox 1"/>
          <p:cNvSpPr txBox="1"/>
          <p:nvPr/>
        </p:nvSpPr>
        <p:spPr>
          <a:xfrm>
            <a:off x="6732240" y="3645024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077072"/>
          <a:ext cx="8424936" cy="1251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527"/>
                <a:gridCol w="1065921"/>
                <a:gridCol w="1080120"/>
                <a:gridCol w="1080120"/>
                <a:gridCol w="1152128"/>
                <a:gridCol w="1080120"/>
              </a:tblGrid>
              <a:tr h="702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5212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11 298,4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«Развитие малого и среднего предпринимательства в Фурмановском муниципальном районе»</a:t>
            </a:r>
            <a:endParaRPr lang="ru-RU" sz="3000" b="1" dirty="0"/>
          </a:p>
        </p:txBody>
      </p:sp>
      <p:sp>
        <p:nvSpPr>
          <p:cNvPr id="5" name="TextBox 1"/>
          <p:cNvSpPr txBox="1"/>
          <p:nvPr/>
        </p:nvSpPr>
        <p:spPr>
          <a:xfrm>
            <a:off x="6732240" y="3645024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276872"/>
          <a:ext cx="8064897" cy="327918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214455"/>
                <a:gridCol w="1061725"/>
                <a:gridCol w="1213400"/>
                <a:gridCol w="1213400"/>
                <a:gridCol w="1213400"/>
                <a:gridCol w="1148517"/>
              </a:tblGrid>
              <a:tr h="439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16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(включая индивидуальных предпринимателей) в расчете на 1 тыс. человек населения, единиц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малом и среднем предпринимательстве на 1000 чел. населения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в малом и среднем бизнесе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18600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18650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18700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18900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628800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48751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«Благоустройство Фурмановского муниципального района»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503920" cy="2232248"/>
          </a:xfrm>
        </p:spPr>
        <p:txBody>
          <a:bodyPr>
            <a:noAutofit/>
          </a:bodyPr>
          <a:lstStyle/>
          <a:p>
            <a:pPr marL="0" indent="36195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Основной целью программы является: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-улучшение санитарной и экологической обстановки в местах санкционированного размещения ТБО;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-охрана и обустройство источников нецентрализованного водоснабжения;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-повышение технического уровня существующих осветительных установок общегородских магистралей, на которых сосредоточено транспортное и пешеходное движение;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-увеличение протяженности сетей уличного освещения;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-увеличение количества зеленых насаждений;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обновление и расширение ассортимента зеленых насаждений;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-повышение уровня благоустройства дворовых территорий Фурмановского городского поселения;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-повышение уровня благоустройства муниципальных общественных территорий общего пользования Фурмановского городского поселения.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Данная программа состоит из подпрограмм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732240" y="3429000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3789040"/>
          <a:ext cx="8424936" cy="290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527"/>
                <a:gridCol w="1209937"/>
                <a:gridCol w="936104"/>
                <a:gridCol w="1008112"/>
                <a:gridCol w="1152128"/>
                <a:gridCol w="1152128"/>
              </a:tblGrid>
              <a:tr h="419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299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Уличное освещение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12 162,7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13 795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11 372,5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13 982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14 399,3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и ремонт объектов уличного освещения в Фурмановском муниципальном районе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666,1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4 075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2 000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«Благоустройство территории общего пользования»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9 553,7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8 528,7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15 668,5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«Содержание и благоустройство кладбищ»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1 076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«Зеленый и благоустроенный город»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«»Формирование современной городской среды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25 072,4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48751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«Благоустройство Фурмановского муниципального района»</a:t>
            </a:r>
            <a:endParaRPr lang="ru-RU" sz="30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628800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2060848"/>
          <a:ext cx="7848871" cy="319715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257828"/>
                <a:gridCol w="992038"/>
                <a:gridCol w="1111344"/>
                <a:gridCol w="1203685"/>
                <a:gridCol w="1103990"/>
                <a:gridCol w="1179986"/>
              </a:tblGrid>
              <a:tr h="460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</a:tr>
              <a:tr h="460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Протяженность сетей уличного освещения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</a:tr>
              <a:tr h="460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Ликвидация стихийных свалок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отремонтированных колодцев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Установка скамеек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детских площадок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</a:tr>
              <a:tr h="460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пешеходных мостов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534400" cy="58345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«Развитие физической культуры и спорта на территории Фурмановского муниципального района»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11092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целями программы являются: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привлечения населения к систематическим занятиям физической культурной и спортом и развития спорта высших достижений.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Данная программа состоит из трех подпрограмм: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212976"/>
          <a:ext cx="8424935" cy="289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404"/>
                <a:gridCol w="1079060"/>
                <a:gridCol w="1152128"/>
                <a:gridCol w="936104"/>
                <a:gridCol w="1008112"/>
                <a:gridCol w="1152127"/>
              </a:tblGrid>
              <a:tr h="419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299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молодёжной политики Фурмановского муниципального района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741,8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спортивно-культурных мероприятий, профилактика наркомании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3 083,3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2 590,3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13 084,4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2 284,4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2 284,4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Муниципального казённого учреждения «Отдел спорта администрации Фурмановского муниципального района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11 214,5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11 103,3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8 703,8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8 704,1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8 704,1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«Развитие футбола на территории Фурмановского муниципального района»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660232" y="2852936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Основные понятия и термины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5" name="Рисунок 4" descr="_пенза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005200" cy="3327925"/>
          </a:xfrm>
          <a:prstGeom prst="rect">
            <a:avLst/>
          </a:prstGeom>
        </p:spPr>
      </p:pic>
      <p:pic>
        <p:nvPicPr>
          <p:cNvPr id="7" name="Рисунок 6" descr="Coat_of_Arms_of_Furmanov_(Ivanovo_oblas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534400" cy="58345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Муниципальная программа «Развитие физической культуры и спорта на территории Фурмановского муниципального района»</a:t>
            </a:r>
            <a:endParaRPr lang="ru-RU" sz="3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2204864"/>
          <a:ext cx="8605467" cy="4392487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848407"/>
                <a:gridCol w="1132891"/>
                <a:gridCol w="1294732"/>
                <a:gridCol w="1132891"/>
                <a:gridCol w="1132891"/>
                <a:gridCol w="1063655"/>
              </a:tblGrid>
              <a:tr h="209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828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Доля граждан Фурмановского муниципального района , систематически занимающихся физической культурой и спортом (% от общей численности населения района)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37,0</a:t>
                      </a:r>
                      <a:endParaRPr lang="ru-RU" sz="1200" dirty="0"/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349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проводимых на территории района соревнований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349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Доля граждан, принявших участие в проведенных районных соревнованиях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497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граждан от 14 до 35 лет, вовлеченных в молодежные мероприятия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349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районных молодежных мероприятий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521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граждан, вовлеченных в общегородские культурные мероприятия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429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граждан, приступивших к выполнению нормативов комплекса ГТО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429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граждан, выполнивших нормативы комплекса ГТО на знаки отличия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от приступивших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  <a:tr h="429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спортивных объектов, находящихся на балансе МКУ «Отдел спорта»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21" marR="38021" marT="0" marB="0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1700808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Муниципальная программа «Управление муниципальным имуществом Фурмановского муниципального района»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527048"/>
            <a:ext cx="7560840" cy="1973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целями программы являются: </a:t>
            </a:r>
          </a:p>
          <a:p>
            <a:pPr marL="0" indent="36195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 имуществом Фурмановского муниципального района на основе современных принципов и методов управления, а также оптимизация состава муниципальной собственности и увеличение поступлений в бюджет от управления и распоряжения муниципальным имуществом, выявление бесхозяйных объектов недвижимости на территории Фурмановского муниципального района, признания права муниципальной  собственности на них для дальнейшего вовлечение в хозяйственный оборот.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76256" y="3356992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3861048"/>
          <a:ext cx="8208913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63"/>
                <a:gridCol w="1069977"/>
                <a:gridCol w="1008112"/>
                <a:gridCol w="1080120"/>
                <a:gridCol w="1152128"/>
                <a:gridCol w="1008113"/>
              </a:tblGrid>
              <a:tr h="637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473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376,9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3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муниципального жилищного фонда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2 357,5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1 520,1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2 160,4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2 469,9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2 469,9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Муниципальная программа «Управление муниципальным имуществом Фурмановского муниципального района»</a:t>
            </a:r>
            <a:endParaRPr lang="ru-RU" sz="2800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772816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2132856"/>
          <a:ext cx="7704855" cy="4320481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840114"/>
                <a:gridCol w="869423"/>
                <a:gridCol w="1014326"/>
                <a:gridCol w="1014326"/>
                <a:gridCol w="1014326"/>
                <a:gridCol w="952340"/>
              </a:tblGrid>
              <a:tr h="205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муниципального имущества, прошедших техническую инвентаризацию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28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муниципального недвижимого имущества (за исключением земельных участков), права на которые зарегистрированы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муниципального имущества прошедших независимую оценку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Объем поступлений в бюджет Фурмановского городского поселения  доходов от использования муниципального имущества: плата за наем муниципальных жилых помещений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«Обеспечение безопасности граждан и профилактика правонарушений на территории Фурмановского муниципального района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2304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Основными целями программы являются: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Повышение уровня безопасности жизнедеятельности населения на территории Фурмановского муниципального района.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предупреждения и ликвидации чрезвычайных ситуаций природного и техногенного характера, пожаров, происшествий на водных объектах, а также ликвидации последствий террористических актов и военных действий.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Снижение уровня преступности и повышение результативности профилактики правонарушений.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Вовлечение в деятельности по предупреждению правонарушений учреждений, иных организаций всех форм собственности, в том числе общественных организаций.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Сокращение числа лиц, погибших в результате дорожно-транспортных происшествий.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Выявление и устранение причин и условий, способствующих совершению правонарушений. </a:t>
            </a:r>
          </a:p>
          <a:p>
            <a:pPr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Данная программа состоит из одной подпрограммы: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4221088"/>
          <a:ext cx="8424937" cy="126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196"/>
                <a:gridCol w="1231276"/>
                <a:gridCol w="1080120"/>
                <a:gridCol w="1080120"/>
                <a:gridCol w="1080120"/>
                <a:gridCol w="936105"/>
              </a:tblGrid>
              <a:tr h="528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588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правонарушений, терроризма и экстремизма на территории Фурмановского муниципального района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072298" y="3861048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«Обеспечение безопасности граждан и профилактика правонарушений на территории Фурмановского муниципального района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628800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2204864"/>
          <a:ext cx="8064896" cy="172819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105184"/>
                <a:gridCol w="1362848"/>
                <a:gridCol w="858368"/>
                <a:gridCol w="858368"/>
                <a:gridCol w="962276"/>
                <a:gridCol w="917852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правонарушений, совершенных на территории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преступлений, совершенных на территории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Выявлено лиц,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совершивних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преступления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«Формирование современной городской среды на территории Фурмановского городского поселения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Основной целью реализации муниципальной программы является повышение качества и комфорта городской среды на территории Фурмановского городского поселения.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Реализация Программы направлена на решение следующих задач:</a:t>
            </a:r>
          </a:p>
          <a:p>
            <a:pPr marL="0" inden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уровня благоустройства дворовых территорий многоквартирных домов Фурмановского городского поселения;</a:t>
            </a:r>
          </a:p>
          <a:p>
            <a:pPr marL="0" inden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уровня благоустройства общественных территорий общего пользования Фурмановского городского поселения;</a:t>
            </a:r>
          </a:p>
          <a:p>
            <a:pPr marL="0" inden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уровня благоустройства территорий Фурмановского городского поселения, в рамках поддержки местных инициатив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Благоустройство Фурмановского городского поселения будет осуществляться по следующим направлениям: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комплексное благоустройство дворовых территорий многоквартирных домов;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благоустройство общественных территорий;</a:t>
            </a:r>
          </a:p>
          <a:p>
            <a:pPr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данной программе заложены средства по подпрограмме: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4941168"/>
          <a:ext cx="8424936" cy="123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810"/>
                <a:gridCol w="1290837"/>
                <a:gridCol w="1290837"/>
                <a:gridCol w="1118726"/>
                <a:gridCol w="1118726"/>
              </a:tblGrid>
              <a:tr h="421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370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общественных территорий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80 806,8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22 089,8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«Благоустройство территорий в рамках поддержки местных инициатив»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1 029,2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588224" y="4437112"/>
            <a:ext cx="207170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«Формирование современной городской среды на территории Фурмановского городского поселения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1844824"/>
            <a:ext cx="8485090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елевы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 индикаторы (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и)  про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2348880"/>
          <a:ext cx="8064896" cy="86409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105184"/>
                <a:gridCol w="1362848"/>
                <a:gridCol w="858368"/>
                <a:gridCol w="858368"/>
                <a:gridCol w="962276"/>
                <a:gridCol w="917852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 (индикатора)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благоустроенных общественных территорий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39330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*-Значение целевого показателя установлено при условии сохранения финансирования на уровне 2020 года, подлежит уточнению по мере принятия нормативно-правовых актов о выделении (распределении) денежных средств из федерального и областного бюджетов, а также по мере формирования Программы и подпрограмм на соответствующие годы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844824"/>
          <a:ext cx="8504238" cy="378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747"/>
                <a:gridCol w="1143008"/>
                <a:gridCol w="857256"/>
                <a:gridCol w="928694"/>
                <a:gridCol w="928694"/>
                <a:gridCol w="804839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(отчет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(план)</a:t>
                      </a:r>
                    </a:p>
                  </a:txBody>
                  <a:tcPr marL="68580" marR="68580" marT="0" marB="0"/>
                </a:tc>
              </a:tr>
              <a:tr h="23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0520" algn="l"/>
                          <a:tab pos="665480" algn="l"/>
                          <a:tab pos="12388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Другие общегородские мероприятия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11 457,9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4 636,6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12 401,4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1 262,2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1 246,5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Иные межбюджетные трансферты бюджету Фурмановского муниципального района на исполнение полномочий по осуществлению внешнего муниципального финансового контроля сельских поселений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0520" algn="l"/>
                          <a:tab pos="665480" algn="l"/>
                          <a:tab pos="123888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Подготовка и проведение выборов депутатов Совета Фурмановского городского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307,0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1 796,9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0520" algn="l"/>
                          <a:tab pos="665480" algn="l"/>
                          <a:tab pos="123888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Исполнение судебных актов по искам к Фурмановскому городскому поселению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1 078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Вступительные и членские взносы в Совет муниципальных образований Ивановской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67,8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Взносы на капитальный ремонт общего имущества многоквартирных домов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2 932,5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2 384,7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384,7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2 384,7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2 384,7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0520" algn="l"/>
                          <a:tab pos="665480" algn="l"/>
                          <a:tab pos="12388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государственных полномочий Ивановской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15 852,3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0520" algn="l"/>
                          <a:tab pos="665480" algn="l"/>
                          <a:tab pos="123888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9 334,8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14 856,9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3 742,6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3 700,5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48751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Непрограммные направления деятельности</a:t>
            </a:r>
            <a:endParaRPr lang="ru-RU" sz="3000" b="1" dirty="0"/>
          </a:p>
        </p:txBody>
      </p:sp>
      <p:sp>
        <p:nvSpPr>
          <p:cNvPr id="5" name="TextBox 1"/>
          <p:cNvSpPr txBox="1"/>
          <p:nvPr/>
        </p:nvSpPr>
        <p:spPr>
          <a:xfrm>
            <a:off x="7164288" y="1484784"/>
            <a:ext cx="1656184" cy="428628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/>
                </a:solidFill>
              </a:rPr>
              <a:t>В тысячах рублей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5892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– значимые проекты в бюджете Фурмановского городского поселения в 2021 году и на плановый период 2022 и 2023 годов не планируются.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534400" cy="48751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3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sz="4000" b="1" dirty="0" smtClean="0">
              <a:solidFill>
                <a:srgbClr val="7B98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57313" y="3071813"/>
            <a:ext cx="2857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Консолидированный бюджет Фурмановского муниципального района </a:t>
            </a:r>
            <a:endParaRPr lang="ru-RU">
              <a:solidFill>
                <a:schemeClr val="bg1"/>
              </a:solidFill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286250" y="2786063"/>
            <a:ext cx="500063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214813" y="4572000"/>
            <a:ext cx="428625" cy="21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415" name="TextBox 33"/>
          <p:cNvSpPr txBox="1">
            <a:spLocks noChangeArrowheads="1"/>
          </p:cNvSpPr>
          <p:nvPr/>
        </p:nvSpPr>
        <p:spPr bwMode="auto">
          <a:xfrm>
            <a:off x="4429125" y="3643313"/>
            <a:ext cx="22860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cxnSp>
        <p:nvCxnSpPr>
          <p:cNvPr id="16" name="Прямая со стрелкой 15"/>
          <p:cNvCxnSpPr>
            <a:endCxn id="17415" idx="1"/>
          </p:cNvCxnSpPr>
          <p:nvPr/>
        </p:nvCxnSpPr>
        <p:spPr>
          <a:xfrm rot="10800000">
            <a:off x="4429125" y="3827463"/>
            <a:ext cx="2286000" cy="30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oat_of_Arms_of_Furmanov_(Ivanovo_oblast)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sz="4000" b="1" dirty="0" smtClean="0">
              <a:solidFill>
                <a:srgbClr val="7B98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oat_of_Arms_of_Furmanov_(Ivanovo_oblast)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sz="4000" b="1" dirty="0" smtClean="0">
              <a:solidFill>
                <a:srgbClr val="7B9899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Выплачиваемые из бюджета денежные средства называются </a:t>
            </a:r>
            <a:r>
              <a:rPr lang="ru-RU" b="1" dirty="0" smtClean="0"/>
              <a:t>расходами </a:t>
            </a:r>
            <a:r>
              <a:rPr lang="ru-RU" dirty="0" smtClean="0"/>
              <a:t>бюджета.</a:t>
            </a:r>
          </a:p>
          <a:p>
            <a:endParaRPr lang="ru-RU" dirty="0" smtClean="0"/>
          </a:p>
        </p:txBody>
      </p:sp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5557423" cy="3240360"/>
          </a:xfrm>
          <a:prstGeom prst="rect">
            <a:avLst/>
          </a:prstGeom>
        </p:spPr>
      </p:pic>
      <p:pic>
        <p:nvPicPr>
          <p:cNvPr id="6" name="Рисунок 5" descr="Coat_of_Arms_of_Furmanov_(Ivanovo_oblas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sz="4000" b="1" dirty="0" smtClean="0">
              <a:solidFill>
                <a:srgbClr val="7B9899"/>
              </a:solidFill>
            </a:endParaRPr>
          </a:p>
        </p:txBody>
      </p:sp>
      <p:pic>
        <p:nvPicPr>
          <p:cNvPr id="20483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420888"/>
            <a:ext cx="3397250" cy="2071688"/>
          </a:xfrm>
        </p:spPr>
      </p:pic>
      <p:pic>
        <p:nvPicPr>
          <p:cNvPr id="6" name="Рисунок 5" descr="image_14533298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747838"/>
            <a:ext cx="4201641" cy="3337346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7504" y="2276872"/>
            <a:ext cx="2357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44208" y="2204864"/>
            <a:ext cx="2357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pic>
        <p:nvPicPr>
          <p:cNvPr id="9" name="Рисунок 8" descr="Coat_of_Arms_of_Furmanov_(Ivanovo_oblast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b="1" dirty="0" smtClean="0">
              <a:solidFill>
                <a:srgbClr val="7B9899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sz="1600" b="1" smtClean="0"/>
          </a:p>
          <a:p>
            <a:r>
              <a:rPr lang="ru-RU" sz="1600" b="1" smtClean="0"/>
              <a:t>Муниципальный долг </a:t>
            </a:r>
            <a:r>
              <a:rPr lang="ru-RU" sz="1600" smtClean="0"/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</a:p>
          <a:p>
            <a:r>
              <a:rPr lang="ru-RU" sz="1600" b="1" smtClean="0"/>
              <a:t>Межбюджетные трансферты </a:t>
            </a:r>
            <a:r>
              <a:rPr lang="ru-RU" sz="1600" smtClean="0"/>
              <a:t>–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r>
              <a:rPr lang="ru-RU" sz="1600" b="1" smtClean="0"/>
              <a:t>Дотации </a:t>
            </a:r>
            <a:r>
              <a:rPr lang="ru-RU" sz="1600" smtClean="0"/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r>
              <a:rPr lang="ru-RU" sz="1600" b="1" smtClean="0"/>
              <a:t>Муниципальная программа </a:t>
            </a:r>
            <a:r>
              <a:rPr lang="ru-RU" sz="1600" smtClean="0"/>
              <a:t>– комплекс мероприятий, увязанных по ресурсам, срокам и исполнителям, направленных на достижение целей социально-экономического развития Фурмановского муниципального района в определенной сфере.</a:t>
            </a:r>
          </a:p>
        </p:txBody>
      </p:sp>
      <p:pic>
        <p:nvPicPr>
          <p:cNvPr id="4" name="Рисунок 3" descr="Coat_of_Arms_of_Furmanov_(Ivanovo_oblast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8356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030A0"/>
      </a:accent1>
      <a:accent2>
        <a:srgbClr val="C0A2CA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Другая 1">
      <a:majorFont>
        <a:latin typeface="Monotype Corsiva"/>
        <a:ea typeface=""/>
        <a:cs typeface=""/>
      </a:majorFont>
      <a:minorFont>
        <a:latin typeface="Calibr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5937</TotalTime>
  <Words>4720</Words>
  <Application>Microsoft Office PowerPoint</Application>
  <PresentationFormat>Экран (4:3)</PresentationFormat>
  <Paragraphs>1393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Обычная</vt:lpstr>
      <vt:lpstr>Презентация PowerPoint</vt:lpstr>
      <vt:lpstr>Уважаемые жители Фурмановского городского поселения!</vt:lpstr>
      <vt:lpstr>Фурмановское городское поселение</vt:lpstr>
      <vt:lpstr>Основные понятия и термины</vt:lpstr>
      <vt:lpstr>Основные понятия и термины</vt:lpstr>
      <vt:lpstr>Основные понятия и термины</vt:lpstr>
      <vt:lpstr>Основные понятия и термины</vt:lpstr>
      <vt:lpstr>Основные понятия и термины</vt:lpstr>
      <vt:lpstr>Основные понятия и термины</vt:lpstr>
      <vt:lpstr>Основные направления бюджетной и налоговой политики</vt:lpstr>
      <vt:lpstr>Основные показатели прогноза социально-экономического развития района</vt:lpstr>
      <vt:lpstr>Бюджет Фурмановского городского поселения</vt:lpstr>
      <vt:lpstr>Доходы</vt:lpstr>
      <vt:lpstr>Объем и структура доходов в динамике бюджета Фурмановского городского поселения</vt:lpstr>
      <vt:lpstr>Структура доходов на 2021 год</vt:lpstr>
      <vt:lpstr>Структура доходов на 2022 год</vt:lpstr>
      <vt:lpstr>Структура доходов на 2023 год</vt:lpstr>
      <vt:lpstr>Межбюджетные трансферты</vt:lpstr>
      <vt:lpstr>Налоговые и неналоговые доходы бюджета</vt:lpstr>
      <vt:lpstr>Расходы</vt:lpstr>
      <vt:lpstr>Расходы по разделам и подразделам классификации расходов бюджета</vt:lpstr>
      <vt:lpstr>Презентация PowerPoint</vt:lpstr>
      <vt:lpstr>Презентация PowerPoint</vt:lpstr>
      <vt:lpstr>Презентация PowerPoint</vt:lpstr>
      <vt:lpstr>Расходы бюджета в разрезе муниципальных программ</vt:lpstr>
      <vt:lpstr>Муниципальная программа «Развитие культуры Фурмановского муниципального района»</vt:lpstr>
      <vt:lpstr>Муниципальная программа «Развитие культуры Фурмановского муниципального района»</vt:lpstr>
      <vt:lpstr>Муниципальная программа «Забота и поддержка»</vt:lpstr>
      <vt:lpstr>Муниципальная программа «Забота и поддержка»</vt:lpstr>
      <vt:lpstr>Муниципальная программа «Совершенствование местного самоуправления Фурмановского муниципального района»</vt:lpstr>
      <vt:lpstr>Муниципальная программа «Безопасный район»</vt:lpstr>
      <vt:lpstr>Муниципальная программа  «Обеспечение доступным и комфортным жильем населения Фурмановского муниципального района»</vt:lpstr>
      <vt:lpstr>Муниципальная программа  «Обеспечение доступным и комфортным жильем населения Фурмановского муниципального района»</vt:lpstr>
      <vt:lpstr>Муниципальная программа «Развитие транспортной системы Фурмановского муниципального района»</vt:lpstr>
      <vt:lpstr>Муниципальная программа «Развитие малого и среднего предпринимательства в Фурмановском муниципальном районе»</vt:lpstr>
      <vt:lpstr>Муниципальная программа «Развитие малого и среднего предпринимательства в Фурмановском муниципальном районе»</vt:lpstr>
      <vt:lpstr>Муниципальная программа «Благоустройство Фурмановского муниципального района»</vt:lpstr>
      <vt:lpstr>Муниципальная программа «Благоустройство Фурмановского муниципального района»</vt:lpstr>
      <vt:lpstr>Муниципальная программа «Развитие физической культуры и спорта на территории Фурмановского муниципального района»</vt:lpstr>
      <vt:lpstr>Муниципальная программа «Развитие физической культуры и спорта на территории Фурмановского муниципального района»</vt:lpstr>
      <vt:lpstr>Муниципальная программа «Управление муниципальным имуществом Фурмановского муниципального района»</vt:lpstr>
      <vt:lpstr>Муниципальная программа «Управление муниципальным имуществом Фурмановского муниципального района»</vt:lpstr>
      <vt:lpstr>Муниципальная программа «Обеспечение безопасности граждан и профилактика правонарушений на территории Фурмановского муниципального района»</vt:lpstr>
      <vt:lpstr>Муниципальная программа «Обеспечение безопасности граждан и профилактика правонарушений на территории Фурмановского муниципального района»</vt:lpstr>
      <vt:lpstr>Муниципальная программа «Формирование современной городской среды на территории Фурмановского городского поселения»</vt:lpstr>
      <vt:lpstr>Муниципальная программа «Формирование современной городской среды на территории Фурмановского городского поселения»</vt:lpstr>
      <vt:lpstr>Непрограммные направления деятельности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2016 год</dc:title>
  <dc:creator>Admin</dc:creator>
  <cp:lastModifiedBy>user</cp:lastModifiedBy>
  <cp:revision>722</cp:revision>
  <dcterms:created xsi:type="dcterms:W3CDTF">2016-06-28T11:39:44Z</dcterms:created>
  <dcterms:modified xsi:type="dcterms:W3CDTF">2021-02-09T11:10:11Z</dcterms:modified>
</cp:coreProperties>
</file>