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85" r:id="rId12"/>
    <p:sldId id="283" r:id="rId13"/>
    <p:sldId id="284" r:id="rId14"/>
    <p:sldId id="275" r:id="rId15"/>
    <p:sldId id="286" r:id="rId16"/>
    <p:sldId id="289" r:id="rId17"/>
    <p:sldId id="328" r:id="rId18"/>
    <p:sldId id="327" r:id="rId19"/>
    <p:sldId id="279" r:id="rId20"/>
    <p:sldId id="290" r:id="rId21"/>
    <p:sldId id="265" r:id="rId22"/>
    <p:sldId id="291" r:id="rId23"/>
    <p:sldId id="292" r:id="rId24"/>
    <p:sldId id="293" r:id="rId25"/>
    <p:sldId id="294" r:id="rId26"/>
    <p:sldId id="325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12" r:id="rId36"/>
    <p:sldId id="313" r:id="rId37"/>
    <p:sldId id="303" r:id="rId38"/>
    <p:sldId id="304" r:id="rId39"/>
    <p:sldId id="314" r:id="rId40"/>
    <p:sldId id="305" r:id="rId41"/>
    <p:sldId id="315" r:id="rId42"/>
    <p:sldId id="316" r:id="rId43"/>
    <p:sldId id="306" r:id="rId44"/>
    <p:sldId id="307" r:id="rId45"/>
    <p:sldId id="319" r:id="rId46"/>
    <p:sldId id="317" r:id="rId47"/>
    <p:sldId id="308" r:id="rId48"/>
    <p:sldId id="309" r:id="rId49"/>
    <p:sldId id="321" r:id="rId50"/>
    <p:sldId id="323" r:id="rId51"/>
    <p:sldId id="324" r:id="rId52"/>
    <p:sldId id="310" r:id="rId5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838" autoAdjust="0"/>
  </p:normalViewPr>
  <p:slideViewPr>
    <p:cSldViewPr>
      <p:cViewPr>
        <p:scale>
          <a:sx n="110" d="100"/>
          <a:sy n="110" d="100"/>
        </p:scale>
        <p:origin x="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1.9006999125109362E-3"/>
                </c:manualLayout>
              </c:layout>
              <c:dLblPos val="outEnd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954963.1</c:v>
                </c:pt>
                <c:pt idx="1">
                  <c:v>918992.8</c:v>
                </c:pt>
                <c:pt idx="2">
                  <c:v>35970.300000000003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2"/>
              <c:layout>
                <c:manualLayout>
                  <c:x val="2.9867461376316164E-3"/>
                  <c:y val="0.18055577427821518"/>
                </c:manualLayout>
              </c:layout>
              <c:dLblPos val="outEnd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986687.9</c:v>
                </c:pt>
                <c:pt idx="1">
                  <c:v>1058773.9000000004</c:v>
                </c:pt>
                <c:pt idx="2">
                  <c:v>-72086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862864.4</c:v>
                </c:pt>
                <c:pt idx="1">
                  <c:v>862864.4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785793.4</c:v>
                </c:pt>
                <c:pt idx="1">
                  <c:v>785793.4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756632.9</c:v>
                </c:pt>
                <c:pt idx="1">
                  <c:v>756632.9</c:v>
                </c:pt>
              </c:numCache>
            </c:numRef>
          </c:val>
        </c:ser>
        <c:axId val="117781248"/>
        <c:axId val="117782784"/>
      </c:barChart>
      <c:catAx>
        <c:axId val="117781248"/>
        <c:scaling>
          <c:orientation val="minMax"/>
        </c:scaling>
        <c:axPos val="b"/>
        <c:tickLblPos val="nextTo"/>
        <c:crossAx val="117782784"/>
        <c:crosses val="autoZero"/>
        <c:auto val="1"/>
        <c:lblAlgn val="ctr"/>
        <c:lblOffset val="100"/>
      </c:catAx>
      <c:valAx>
        <c:axId val="117782784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1778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155865581372484"/>
          <c:y val="0.30662839020122573"/>
          <c:w val="9.9481105773380346E-2"/>
          <c:h val="0.3645209973753298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1"/>
              <c:layout>
                <c:manualLayout>
                  <c:x val="2.9867461376316142E-3"/>
                  <c:y val="-5.6358267716535432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4933730688158077E-3"/>
                  <c:y val="1.7718722659667554E-3"/>
                </c:manualLayout>
              </c:layout>
              <c:dLblPos val="outEnd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156981.5</c:v>
                </c:pt>
                <c:pt idx="1">
                  <c:v>33288.5</c:v>
                </c:pt>
                <c:pt idx="2" formatCode="#,##0.00">
                  <c:v>237227.5</c:v>
                </c:pt>
                <c:pt idx="3">
                  <c:v>17247.900000000001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1"/>
              <c:layout>
                <c:manualLayout>
                  <c:x val="-1.4933730688158077E-3"/>
                  <c:y val="-4.9958442694663166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4.4801192064474211E-3"/>
                  <c:y val="1.7718722659667554E-3"/>
                </c:manualLayout>
              </c:layout>
              <c:dLblPos val="outEnd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128060.1</c:v>
                </c:pt>
                <c:pt idx="1">
                  <c:v>18694.900000000001</c:v>
                </c:pt>
                <c:pt idx="2" formatCode="#,##0.00">
                  <c:v>225487.4</c:v>
                </c:pt>
                <c:pt idx="3">
                  <c:v>17247.900000000001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dLbl>
              <c:idx val="3"/>
              <c:layout>
                <c:manualLayout>
                  <c:x val="0"/>
                  <c:y val="-5.2265966754155733E-3"/>
                </c:manualLayout>
              </c:layout>
              <c:dLblPos val="outEnd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128060.1</c:v>
                </c:pt>
                <c:pt idx="1">
                  <c:v>989.5</c:v>
                </c:pt>
                <c:pt idx="2" formatCode="#,##0.00">
                  <c:v>226122.9</c:v>
                </c:pt>
                <c:pt idx="3">
                  <c:v>3811.3</c:v>
                </c:pt>
              </c:numCache>
            </c:numRef>
          </c:val>
        </c:ser>
        <c:axId val="44708992"/>
        <c:axId val="44710528"/>
      </c:barChart>
      <c:catAx>
        <c:axId val="44708992"/>
        <c:scaling>
          <c:orientation val="minMax"/>
        </c:scaling>
        <c:axPos val="b"/>
        <c:tickLblPos val="nextTo"/>
        <c:crossAx val="44710528"/>
        <c:crosses val="autoZero"/>
        <c:auto val="1"/>
        <c:lblAlgn val="ctr"/>
        <c:lblOffset val="100"/>
      </c:catAx>
      <c:valAx>
        <c:axId val="44710528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44708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6.8445474966090529E-18"/>
                  <c:y val="0.413850174978127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626 455,70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-1.4933730688158077E-3"/>
                  <c:y val="7.4050743657042908E-3"/>
                </c:manualLayout>
              </c:layout>
              <c:dLblPos val="outEnd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626455.80000000005</c:v>
                </c:pt>
                <c:pt idx="1">
                  <c:v>608147.1</c:v>
                </c:pt>
                <c:pt idx="2">
                  <c:v>18308.7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655 861,60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2"/>
              <c:layout>
                <c:manualLayout>
                  <c:x val="0"/>
                  <c:y val="0.15555555555555556"/>
                </c:manualLayout>
              </c:layout>
              <c:dLblPos val="outEnd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652765</c:v>
                </c:pt>
                <c:pt idx="1">
                  <c:v>684685.2</c:v>
                </c:pt>
                <c:pt idx="2">
                  <c:v>-31920.2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620 720,10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620720.1</c:v>
                </c:pt>
                <c:pt idx="1">
                  <c:v>620720.1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566 650,80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566650.80000000005</c:v>
                </c:pt>
                <c:pt idx="1">
                  <c:v>566650.80000000005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536 632,40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536632.4</c:v>
                </c:pt>
                <c:pt idx="1">
                  <c:v>536632.4</c:v>
                </c:pt>
              </c:numCache>
            </c:numRef>
          </c:val>
        </c:ser>
        <c:axId val="86940288"/>
        <c:axId val="86958464"/>
      </c:barChart>
      <c:catAx>
        <c:axId val="86940288"/>
        <c:scaling>
          <c:orientation val="minMax"/>
        </c:scaling>
        <c:axPos val="b"/>
        <c:tickLblPos val="nextTo"/>
        <c:crossAx val="86958464"/>
        <c:crosses val="autoZero"/>
        <c:auto val="1"/>
        <c:lblAlgn val="ctr"/>
        <c:lblOffset val="100"/>
      </c:catAx>
      <c:valAx>
        <c:axId val="86958464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86940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141468.5</c:v>
                </c:pt>
                <c:pt idx="1">
                  <c:v>136977.9</c:v>
                </c:pt>
                <c:pt idx="2">
                  <c:v>141461.20000000001</c:v>
                </c:pt>
                <c:pt idx="3">
                  <c:v>142456.29999999999</c:v>
                </c:pt>
                <c:pt idx="4">
                  <c:v>142809.70000000001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35498.800000000003</c:v>
                </c:pt>
                <c:pt idx="1">
                  <c:v>34933.9</c:v>
                </c:pt>
                <c:pt idx="2">
                  <c:v>34513.5</c:v>
                </c:pt>
                <c:pt idx="3">
                  <c:v>34704.199999999997</c:v>
                </c:pt>
                <c:pt idx="4">
                  <c:v>34838.9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Лист1!$D$2:$D$6</c:f>
              <c:numCache>
                <c:formatCode>#,##0.00</c:formatCode>
                <c:ptCount val="5"/>
                <c:pt idx="0">
                  <c:v>449488.4</c:v>
                </c:pt>
                <c:pt idx="1">
                  <c:v>480853.2</c:v>
                </c:pt>
                <c:pt idx="2">
                  <c:v>444745.4</c:v>
                </c:pt>
                <c:pt idx="3">
                  <c:v>389490.3</c:v>
                </c:pt>
                <c:pt idx="4">
                  <c:v>358983.8</c:v>
                </c:pt>
              </c:numCache>
            </c:numRef>
          </c:val>
        </c:ser>
        <c:marker val="1"/>
        <c:axId val="127994880"/>
        <c:axId val="98665600"/>
      </c:lineChart>
      <c:valAx>
        <c:axId val="9866560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27994880"/>
        <c:crosses val="autoZero"/>
        <c:crossBetween val="between"/>
      </c:valAx>
      <c:catAx>
        <c:axId val="127994880"/>
        <c:scaling>
          <c:orientation val="minMax"/>
        </c:scaling>
        <c:axPos val="b"/>
        <c:numFmt formatCode="General" sourceLinked="1"/>
        <c:tickLblPos val="nextTo"/>
        <c:crossAx val="98665600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854770697119898"/>
          <c:y val="0.16436399272385988"/>
          <c:w val="0.56044094488188978"/>
          <c:h val="0.8293183927276052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5"/>
          <c:dPt>
            <c:idx val="0"/>
            <c:explosion val="0"/>
          </c:dPt>
          <c:dLbls>
            <c:dLbl>
              <c:idx val="3"/>
              <c:layout>
                <c:manualLayout>
                  <c:x val="-4.9351896223802719E-4"/>
                  <c:y val="-7.8988735911598593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Единый налог на вмененный доход</c:v>
                </c:pt>
                <c:pt idx="4">
                  <c:v>Налог, взимаемый в связи с применением упрощенной системы налогообложения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добычу общераспространенных полезных ископаемых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106055</c:v>
                </c:pt>
                <c:pt idx="1">
                  <c:v>6771.2</c:v>
                </c:pt>
                <c:pt idx="2">
                  <c:v>35</c:v>
                </c:pt>
                <c:pt idx="3">
                  <c:v>500</c:v>
                </c:pt>
                <c:pt idx="4">
                  <c:v>6100</c:v>
                </c:pt>
                <c:pt idx="5">
                  <c:v>5400</c:v>
                </c:pt>
                <c:pt idx="6">
                  <c:v>11800</c:v>
                </c:pt>
                <c:pt idx="7">
                  <c:v>4800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1.6132037549360433E-3"/>
          <c:y val="0.68835111217150902"/>
          <c:w val="0.84011291448545511"/>
          <c:h val="0.31164903733747684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651953201781036"/>
          <c:y val="0.10917953560715477"/>
          <c:w val="0.58269508516147783"/>
          <c:h val="0.582695085161477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0.16636901246719218"/>
                  <c:y val="-0.20008070866141733"/>
                </c:manualLayout>
              </c:layout>
              <c:showVal val="1"/>
            </c:dLbl>
            <c:dLbl>
              <c:idx val="3"/>
              <c:layout>
                <c:manualLayout>
                  <c:x val="-8.1967067761701692E-2"/>
                  <c:y val="1.5660653089827645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5572.9</c:v>
                </c:pt>
                <c:pt idx="1">
                  <c:v>85.7</c:v>
                </c:pt>
                <c:pt idx="2">
                  <c:v>27509.4</c:v>
                </c:pt>
                <c:pt idx="3">
                  <c:v>1050</c:v>
                </c:pt>
                <c:pt idx="4">
                  <c:v>215.5</c:v>
                </c:pt>
                <c:pt idx="5">
                  <c:v>80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21396682419902077"/>
          <c:y val="0.72522796612342255"/>
          <c:w val="0.74029530906822361"/>
          <c:h val="0.25849179151034501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3.8487053983116991E-2"/>
          <c:y val="7.8177588111124903E-4"/>
          <c:w val="0.5988793833203282"/>
          <c:h val="0.888972718878230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60"/>
          </c:dPt>
          <c:dPt>
            <c:idx val="6"/>
            <c:explosion val="3"/>
          </c:dPt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Единый налог на вмененный доход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Налог, взимаемый в связи с применением упрощенной системы налогообложения</c:v>
                </c:pt>
                <c:pt idx="6">
                  <c:v>Госпошлина</c:v>
                </c:pt>
                <c:pt idx="7">
                  <c:v>Налог на добычу общераспространенных полезных ископаемых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106369.4</c:v>
                </c:pt>
                <c:pt idx="1">
                  <c:v>6901.9</c:v>
                </c:pt>
                <c:pt idx="2">
                  <c:v>35</c:v>
                </c:pt>
                <c:pt idx="3">
                  <c:v>300</c:v>
                </c:pt>
                <c:pt idx="4">
                  <c:v>5500</c:v>
                </c:pt>
                <c:pt idx="5">
                  <c:v>6300</c:v>
                </c:pt>
                <c:pt idx="6">
                  <c:v>4950</c:v>
                </c:pt>
                <c:pt idx="7">
                  <c:v>12100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6132037549360437E-3"/>
          <c:y val="0.68835111217150913"/>
          <c:w val="0.85793875765529504"/>
          <c:h val="0.28891744871484987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651953201781039"/>
          <c:y val="0.10917953560715477"/>
          <c:w val="0.58269508516147783"/>
          <c:h val="0.582695085161477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0.16636901246719224"/>
                  <c:y val="-0.20008070866141733"/>
                </c:manualLayout>
              </c:layout>
              <c:showVal val="1"/>
            </c:dLbl>
            <c:dLbl>
              <c:idx val="3"/>
              <c:layout>
                <c:manualLayout>
                  <c:x val="-8.1967067761701692E-2"/>
                  <c:y val="1.5660653089827645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5755.9</c:v>
                </c:pt>
                <c:pt idx="1">
                  <c:v>88.2</c:v>
                </c:pt>
                <c:pt idx="2">
                  <c:v>27509.4</c:v>
                </c:pt>
                <c:pt idx="3">
                  <c:v>1070</c:v>
                </c:pt>
                <c:pt idx="4">
                  <c:v>200.7</c:v>
                </c:pt>
                <c:pt idx="5">
                  <c:v>80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8140633946655557"/>
          <c:y val="0.68995410766325105"/>
          <c:w val="0.77285579380069058"/>
          <c:h val="0.30733251860904465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3.8487053983116991E-2"/>
          <c:y val="7.8177588111124903E-4"/>
          <c:w val="0.5988793833203282"/>
          <c:h val="0.888972718878230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60"/>
          </c:dPt>
          <c:dPt>
            <c:idx val="6"/>
            <c:explosion val="3"/>
          </c:dPt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Единый налог на вмененный доход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Налог, взимаемый в связи с применением упрощенной системы налогообложения</c:v>
                </c:pt>
                <c:pt idx="6">
                  <c:v>Госпошлина</c:v>
                </c:pt>
                <c:pt idx="7">
                  <c:v>Налог на добычу общераспространенных полезных ископаемых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106526</c:v>
                </c:pt>
                <c:pt idx="1">
                  <c:v>7038.7</c:v>
                </c:pt>
                <c:pt idx="2">
                  <c:v>35</c:v>
                </c:pt>
                <c:pt idx="3">
                  <c:v>50</c:v>
                </c:pt>
                <c:pt idx="4">
                  <c:v>5500</c:v>
                </c:pt>
                <c:pt idx="5">
                  <c:v>6500</c:v>
                </c:pt>
                <c:pt idx="6">
                  <c:v>4960</c:v>
                </c:pt>
                <c:pt idx="7">
                  <c:v>12200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6132037549360437E-3"/>
          <c:y val="0.68835111217150913"/>
          <c:w val="0.85793875765529504"/>
          <c:h val="0.28891744871484987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651953201781039"/>
          <c:y val="0.10917953560715477"/>
          <c:w val="0.58269508516147783"/>
          <c:h val="0.582695085161477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0.16636901246719224"/>
                  <c:y val="-0.20008070866141733"/>
                </c:manualLayout>
              </c:layout>
              <c:showVal val="1"/>
            </c:dLbl>
            <c:dLbl>
              <c:idx val="3"/>
              <c:layout>
                <c:manualLayout>
                  <c:x val="-8.1967067761701692E-2"/>
                  <c:y val="1.5660653089827645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5867.9</c:v>
                </c:pt>
                <c:pt idx="1">
                  <c:v>90.7</c:v>
                </c:pt>
                <c:pt idx="2">
                  <c:v>27509.4</c:v>
                </c:pt>
                <c:pt idx="3">
                  <c:v>1090</c:v>
                </c:pt>
                <c:pt idx="4">
                  <c:v>190.9</c:v>
                </c:pt>
                <c:pt idx="5">
                  <c:v>90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8140633946655557"/>
          <c:y val="0.69266748139095657"/>
          <c:w val="0.77285579380069058"/>
          <c:h val="0.30733251860904465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1959E-F8BB-4E34-BA32-C91E250E499F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D46B5DA3-AFCF-4609-82DB-17F5B829CFA1}" type="presOf" srcId="{50FA5AD2-D2D2-469B-8162-610FF38BDF1F}" destId="{0E5153C4-F0CE-4B16-BA55-CEE538B4844A}" srcOrd="0" destOrd="0" presId="urn:microsoft.com/office/officeart/2005/8/layout/radial2"/>
    <dgm:cxn modelId="{24332D7E-BE0A-437A-9646-5CA4C60DE57B}" type="presOf" srcId="{5A0963FB-950C-4091-9FC2-0F4792918F62}" destId="{E891220D-584C-4326-A0D5-609DAE4B40F9}" srcOrd="0" destOrd="0" presId="urn:microsoft.com/office/officeart/2005/8/layout/radial2"/>
    <dgm:cxn modelId="{EE090639-6D90-4B05-B53F-252925ABF402}" type="presOf" srcId="{5996F7BC-44CC-44B1-9836-F91A6627D88D}" destId="{CEDF3607-7028-4830-A8A3-B241EB6A890B}" srcOrd="0" destOrd="0" presId="urn:microsoft.com/office/officeart/2005/8/layout/radial2"/>
    <dgm:cxn modelId="{625DA445-3FDF-491E-85AF-17345BC7C4E9}" type="presOf" srcId="{209A35D1-0267-42C2-AED0-8DCBE378A85F}" destId="{5698A1E3-05BF-4AB2-A784-A84AE51ADE16}" srcOrd="0" destOrd="0" presId="urn:microsoft.com/office/officeart/2005/8/layout/radial2"/>
    <dgm:cxn modelId="{949D574C-0851-41D1-91C6-0B0BE61ED9B2}" type="presOf" srcId="{CC3AF6BA-E93F-462F-AEDF-DB0D6FEFB0A3}" destId="{9ACA4F12-2313-42CC-8898-A3EC99BFD134}" srcOrd="0" destOrd="0" presId="urn:microsoft.com/office/officeart/2005/8/layout/radial2"/>
    <dgm:cxn modelId="{FF99B97B-8504-4CEA-BF5E-8B3028169A7F}" type="presOf" srcId="{ED0E634A-629C-4C3E-B60C-4D52FED4EA17}" destId="{3F3DB913-9535-41CB-B066-F4FCC87F7A0A}" srcOrd="0" destOrd="0" presId="urn:microsoft.com/office/officeart/2005/8/layout/radial2"/>
    <dgm:cxn modelId="{11B4AEE1-2C53-47D7-B54E-C58C02DB553B}" type="presParOf" srcId="{9ACA4F12-2313-42CC-8898-A3EC99BFD134}" destId="{0FB6B7E2-4CDF-4212-9401-DC315956821E}" srcOrd="0" destOrd="0" presId="urn:microsoft.com/office/officeart/2005/8/layout/radial2"/>
    <dgm:cxn modelId="{E4CA1BA1-77A4-49C0-8437-4BAF4DFFF953}" type="presParOf" srcId="{0FB6B7E2-4CDF-4212-9401-DC315956821E}" destId="{44FAE901-9636-4F92-A90A-975CABC2BF70}" srcOrd="0" destOrd="0" presId="urn:microsoft.com/office/officeart/2005/8/layout/radial2"/>
    <dgm:cxn modelId="{B19E5491-8E48-4CDF-B09E-B481515014A4}" type="presParOf" srcId="{44FAE901-9636-4F92-A90A-975CABC2BF70}" destId="{50803CA1-9674-4892-B4E7-5D4EE93F4F49}" srcOrd="0" destOrd="0" presId="urn:microsoft.com/office/officeart/2005/8/layout/radial2"/>
    <dgm:cxn modelId="{5174A1C4-10DA-4E48-B40B-03535E78A5F2}" type="presParOf" srcId="{44FAE901-9636-4F92-A90A-975CABC2BF70}" destId="{4DD04CA9-AB15-4068-A1BE-071B30FF6160}" srcOrd="1" destOrd="0" presId="urn:microsoft.com/office/officeart/2005/8/layout/radial2"/>
    <dgm:cxn modelId="{312CC0C8-AC16-43E8-9D8D-1082927453BF}" type="presParOf" srcId="{0FB6B7E2-4CDF-4212-9401-DC315956821E}" destId="{CEDF3607-7028-4830-A8A3-B241EB6A890B}" srcOrd="1" destOrd="0" presId="urn:microsoft.com/office/officeart/2005/8/layout/radial2"/>
    <dgm:cxn modelId="{563BEE67-F860-4DC0-8AA9-A0695636A551}" type="presParOf" srcId="{0FB6B7E2-4CDF-4212-9401-DC315956821E}" destId="{1EE8E450-1231-4159-8A3F-02145AD750F7}" srcOrd="2" destOrd="0" presId="urn:microsoft.com/office/officeart/2005/8/layout/radial2"/>
    <dgm:cxn modelId="{42B07BCB-1591-45D5-88B3-8965AD00C297}" type="presParOf" srcId="{1EE8E450-1231-4159-8A3F-02145AD750F7}" destId="{5698A1E3-05BF-4AB2-A784-A84AE51ADE16}" srcOrd="0" destOrd="0" presId="urn:microsoft.com/office/officeart/2005/8/layout/radial2"/>
    <dgm:cxn modelId="{21D8116B-6330-4331-B6B2-F670A37E61FE}" type="presParOf" srcId="{1EE8E450-1231-4159-8A3F-02145AD750F7}" destId="{E026FF47-A923-48B0-AF52-3A405E0BEF2C}" srcOrd="1" destOrd="0" presId="urn:microsoft.com/office/officeart/2005/8/layout/radial2"/>
    <dgm:cxn modelId="{83BFF351-C348-4C84-889B-391267D6BABD}" type="presParOf" srcId="{0FB6B7E2-4CDF-4212-9401-DC315956821E}" destId="{3F3DB913-9535-41CB-B066-F4FCC87F7A0A}" srcOrd="3" destOrd="0" presId="urn:microsoft.com/office/officeart/2005/8/layout/radial2"/>
    <dgm:cxn modelId="{B186D32D-4B3F-455C-A07C-C0EA9E5F5A5D}" type="presParOf" srcId="{0FB6B7E2-4CDF-4212-9401-DC315956821E}" destId="{9267CFD2-F997-44CA-B8E7-EB8A39FD34F0}" srcOrd="4" destOrd="0" presId="urn:microsoft.com/office/officeart/2005/8/layout/radial2"/>
    <dgm:cxn modelId="{31409C2A-F1FF-4B08-8ABB-F31C911DCA8A}" type="presParOf" srcId="{9267CFD2-F997-44CA-B8E7-EB8A39FD34F0}" destId="{0E5153C4-F0CE-4B16-BA55-CEE538B4844A}" srcOrd="0" destOrd="0" presId="urn:microsoft.com/office/officeart/2005/8/layout/radial2"/>
    <dgm:cxn modelId="{958CC4DF-1F54-4FFD-80C8-9611E066120C}" type="presParOf" srcId="{9267CFD2-F997-44CA-B8E7-EB8A39FD34F0}" destId="{782CA62D-6DDF-45BB-876E-0EA416E0648D}" srcOrd="1" destOrd="0" presId="urn:microsoft.com/office/officeart/2005/8/layout/radial2"/>
    <dgm:cxn modelId="{B4E8A78A-495C-4183-A9FF-946448B2502F}" type="presParOf" srcId="{0FB6B7E2-4CDF-4212-9401-DC315956821E}" destId="{E891220D-584C-4326-A0D5-609DAE4B40F9}" srcOrd="5" destOrd="0" presId="urn:microsoft.com/office/officeart/2005/8/layout/radial2"/>
    <dgm:cxn modelId="{45D12EA0-371B-4BDD-B60C-765F954289F4}" type="presParOf" srcId="{0FB6B7E2-4CDF-4212-9401-DC315956821E}" destId="{89039FE4-D1BE-49D8-B8EF-E26277EC54D0}" srcOrd="6" destOrd="0" presId="urn:microsoft.com/office/officeart/2005/8/layout/radial2"/>
    <dgm:cxn modelId="{C39F04E9-8385-4239-B720-75726F501775}" type="presParOf" srcId="{89039FE4-D1BE-49D8-B8EF-E26277EC54D0}" destId="{9C2339E5-DAC3-47B8-BD59-EC7C88054F3F}" srcOrd="0" destOrd="0" presId="urn:microsoft.com/office/officeart/2005/8/layout/radial2"/>
    <dgm:cxn modelId="{C6049222-AF3D-4309-B659-74BC568BDAF7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826BB414-CEC9-4143-B16D-D8978313AD36}" type="presOf" srcId="{57204A41-5935-4FDF-B445-4EA1B61DC82E}" destId="{6A2C6E86-6FAF-47BD-88EE-8C88E322BA0A}" srcOrd="0" destOrd="0" presId="urn:microsoft.com/office/officeart/2005/8/layout/hierarchy1"/>
    <dgm:cxn modelId="{D022C5CD-4E62-43F7-BDE9-FE725A6CAE03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5A67A664-1347-49AB-B0DF-0C1430D40E53}" type="presOf" srcId="{F3B5942A-C60A-4215-8CB3-B503BA0BF393}" destId="{2B2DBC2A-9B6B-4C6B-9B95-0DC5706B6AE4}" srcOrd="0" destOrd="0" presId="urn:microsoft.com/office/officeart/2005/8/layout/hierarchy1"/>
    <dgm:cxn modelId="{389D77BA-67D3-487D-A04B-391AAB0DE3FB}" type="presOf" srcId="{5AF09B0C-4F6A-4E77-856F-D2D4FDB1ACB7}" destId="{C6B8769C-7553-413D-8898-D3DCFCC0496B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880BAF2E-2850-47C3-8FB6-5A82BF0EF0F5}" type="presOf" srcId="{E2D24A1D-60D6-4BD1-B01C-50C8ABDF494E}" destId="{E507CC60-F0AD-44E8-BADF-8E6E37479FF5}" srcOrd="0" destOrd="0" presId="urn:microsoft.com/office/officeart/2005/8/layout/hierarchy1"/>
    <dgm:cxn modelId="{A24D67BE-4BA0-4806-955D-BC5BF987C54D}" type="presOf" srcId="{FC83E824-FE22-4A9D-A38E-0DAB55C45A6E}" destId="{8B174C80-565A-4BEF-BDB9-E742B79BD727}" srcOrd="0" destOrd="0" presId="urn:microsoft.com/office/officeart/2005/8/layout/hierarchy1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DA6465D8-EF6F-44D3-8294-6C58F8A1CDE6}" type="presOf" srcId="{6D2D946E-4F5A-4E0E-A310-4A981FE66C7D}" destId="{845DD1A9-A77A-4F23-8745-739D82BA73A9}" srcOrd="0" destOrd="0" presId="urn:microsoft.com/office/officeart/2005/8/layout/hierarchy1"/>
    <dgm:cxn modelId="{626DC19A-B807-4C64-BD51-8489E78E3CF2}" type="presOf" srcId="{EE161401-FE1E-426B-97BE-D782D904655F}" destId="{FA1ABF17-53B0-4680-8BF2-0182789CD044}" srcOrd="0" destOrd="0" presId="urn:microsoft.com/office/officeart/2005/8/layout/hierarchy1"/>
    <dgm:cxn modelId="{788F196F-440B-465F-B093-E4F23C4DEAF1}" type="presParOf" srcId="{845DD1A9-A77A-4F23-8745-739D82BA73A9}" destId="{893D0A4A-C595-408D-A135-3ED545F70AC3}" srcOrd="0" destOrd="0" presId="urn:microsoft.com/office/officeart/2005/8/layout/hierarchy1"/>
    <dgm:cxn modelId="{77C52A68-55A6-4568-A809-5F9A7410E84A}" type="presParOf" srcId="{893D0A4A-C595-408D-A135-3ED545F70AC3}" destId="{4C763ACB-79A6-4ACA-AF08-FAE0637D39D7}" srcOrd="0" destOrd="0" presId="urn:microsoft.com/office/officeart/2005/8/layout/hierarchy1"/>
    <dgm:cxn modelId="{690A0FFE-2EE1-4E02-8BED-66B45115FF2A}" type="presParOf" srcId="{4C763ACB-79A6-4ACA-AF08-FAE0637D39D7}" destId="{BA717CCA-C726-4914-B641-A12FD7679337}" srcOrd="0" destOrd="0" presId="urn:microsoft.com/office/officeart/2005/8/layout/hierarchy1"/>
    <dgm:cxn modelId="{4185A168-8D1D-4D21-A0E6-D6EEFF72604E}" type="presParOf" srcId="{4C763ACB-79A6-4ACA-AF08-FAE0637D39D7}" destId="{2B2DBC2A-9B6B-4C6B-9B95-0DC5706B6AE4}" srcOrd="1" destOrd="0" presId="urn:microsoft.com/office/officeart/2005/8/layout/hierarchy1"/>
    <dgm:cxn modelId="{C1FEB69E-ACC0-4843-9F13-CECCE56FC995}" type="presParOf" srcId="{893D0A4A-C595-408D-A135-3ED545F70AC3}" destId="{AA7FCDB6-ECA7-4854-BD1E-FC5BE0736C9C}" srcOrd="1" destOrd="0" presId="urn:microsoft.com/office/officeart/2005/8/layout/hierarchy1"/>
    <dgm:cxn modelId="{B667AEE7-DF5D-4483-97F3-C44596971247}" type="presParOf" srcId="{AA7FCDB6-ECA7-4854-BD1E-FC5BE0736C9C}" destId="{FA1ABF17-53B0-4680-8BF2-0182789CD044}" srcOrd="0" destOrd="0" presId="urn:microsoft.com/office/officeart/2005/8/layout/hierarchy1"/>
    <dgm:cxn modelId="{B51FFC46-5B5F-4E4D-B315-F51413B69002}" type="presParOf" srcId="{AA7FCDB6-ECA7-4854-BD1E-FC5BE0736C9C}" destId="{99CEE64B-DE12-47D1-BA55-614890AA518C}" srcOrd="1" destOrd="0" presId="urn:microsoft.com/office/officeart/2005/8/layout/hierarchy1"/>
    <dgm:cxn modelId="{BE44B45A-D78E-4B89-815A-5C9BC93BC0E7}" type="presParOf" srcId="{99CEE64B-DE12-47D1-BA55-614890AA518C}" destId="{EBCA327A-2F25-4D0C-B586-5FED726090A9}" srcOrd="0" destOrd="0" presId="urn:microsoft.com/office/officeart/2005/8/layout/hierarchy1"/>
    <dgm:cxn modelId="{1B0BA2A8-92BF-4AA6-8A3A-EC1F3C39ED29}" type="presParOf" srcId="{EBCA327A-2F25-4D0C-B586-5FED726090A9}" destId="{2F433BAE-2A41-4735-81E1-D220F6DD4E0D}" srcOrd="0" destOrd="0" presId="urn:microsoft.com/office/officeart/2005/8/layout/hierarchy1"/>
    <dgm:cxn modelId="{1872846F-8F4B-4505-A146-F96C9CF539E0}" type="presParOf" srcId="{EBCA327A-2F25-4D0C-B586-5FED726090A9}" destId="{E507CC60-F0AD-44E8-BADF-8E6E37479FF5}" srcOrd="1" destOrd="0" presId="urn:microsoft.com/office/officeart/2005/8/layout/hierarchy1"/>
    <dgm:cxn modelId="{02984742-4D9A-4D04-B4FE-6FABFB24DE7F}" type="presParOf" srcId="{99CEE64B-DE12-47D1-BA55-614890AA518C}" destId="{383227D9-601E-4012-8BCE-E36FD722961F}" srcOrd="1" destOrd="0" presId="urn:microsoft.com/office/officeart/2005/8/layout/hierarchy1"/>
    <dgm:cxn modelId="{39882531-C738-402F-9637-A526CAC2BD0B}" type="presParOf" srcId="{AA7FCDB6-ECA7-4854-BD1E-FC5BE0736C9C}" destId="{6A2C6E86-6FAF-47BD-88EE-8C88E322BA0A}" srcOrd="2" destOrd="0" presId="urn:microsoft.com/office/officeart/2005/8/layout/hierarchy1"/>
    <dgm:cxn modelId="{9AA2C9B0-FFC7-4EEC-9383-E623BC0F2AC8}" type="presParOf" srcId="{AA7FCDB6-ECA7-4854-BD1E-FC5BE0736C9C}" destId="{C3EC8F2A-585B-40C7-B135-47D525C52624}" srcOrd="3" destOrd="0" presId="urn:microsoft.com/office/officeart/2005/8/layout/hierarchy1"/>
    <dgm:cxn modelId="{DB1722F4-FAE6-410A-ABC6-3E5EFBAF58A0}" type="presParOf" srcId="{C3EC8F2A-585B-40C7-B135-47D525C52624}" destId="{5F8BC11D-15B7-44F0-A1B1-0BA89F3B57DE}" srcOrd="0" destOrd="0" presId="urn:microsoft.com/office/officeart/2005/8/layout/hierarchy1"/>
    <dgm:cxn modelId="{0CC5F10E-E720-47DB-B5EE-14367D1DCCB1}" type="presParOf" srcId="{5F8BC11D-15B7-44F0-A1B1-0BA89F3B57DE}" destId="{6BAB97CB-A320-4748-AF00-BDB4B61ABDD4}" srcOrd="0" destOrd="0" presId="urn:microsoft.com/office/officeart/2005/8/layout/hierarchy1"/>
    <dgm:cxn modelId="{66309A2D-A8F6-470C-ABC0-335D2027CBA3}" type="presParOf" srcId="{5F8BC11D-15B7-44F0-A1B1-0BA89F3B57DE}" destId="{0C62032F-C9A0-4B14-919C-29A93D28E991}" srcOrd="1" destOrd="0" presId="urn:microsoft.com/office/officeart/2005/8/layout/hierarchy1"/>
    <dgm:cxn modelId="{077F16AC-A45B-457E-81AD-44C64320FB25}" type="presParOf" srcId="{C3EC8F2A-585B-40C7-B135-47D525C52624}" destId="{3C4951BB-15C1-4493-8887-C69B7365885E}" srcOrd="1" destOrd="0" presId="urn:microsoft.com/office/officeart/2005/8/layout/hierarchy1"/>
    <dgm:cxn modelId="{50F45771-4B68-477B-B657-10316EA1FD78}" type="presParOf" srcId="{AA7FCDB6-ECA7-4854-BD1E-FC5BE0736C9C}" destId="{C6B8769C-7553-413D-8898-D3DCFCC0496B}" srcOrd="4" destOrd="0" presId="urn:microsoft.com/office/officeart/2005/8/layout/hierarchy1"/>
    <dgm:cxn modelId="{AB2E4730-131F-4A14-9E16-8D08CE00417D}" type="presParOf" srcId="{AA7FCDB6-ECA7-4854-BD1E-FC5BE0736C9C}" destId="{E6F3F5E8-807E-4BA0-99C8-88BF81EC22AD}" srcOrd="5" destOrd="0" presId="urn:microsoft.com/office/officeart/2005/8/layout/hierarchy1"/>
    <dgm:cxn modelId="{EACFCA01-3467-45D8-AE66-D4939E0C29DC}" type="presParOf" srcId="{E6F3F5E8-807E-4BA0-99C8-88BF81EC22AD}" destId="{3D0A1143-E024-4D97-AA28-EEA802E7D9A6}" srcOrd="0" destOrd="0" presId="urn:microsoft.com/office/officeart/2005/8/layout/hierarchy1"/>
    <dgm:cxn modelId="{C2437AF1-556A-47EA-9D1B-ECE5A12BA8C0}" type="presParOf" srcId="{3D0A1143-E024-4D97-AA28-EEA802E7D9A6}" destId="{0CB786D0-1C98-4985-AA94-227ABD11FC7F}" srcOrd="0" destOrd="0" presId="urn:microsoft.com/office/officeart/2005/8/layout/hierarchy1"/>
    <dgm:cxn modelId="{8AB17C50-8C60-4B8B-9860-FF622E36E84C}" type="presParOf" srcId="{3D0A1143-E024-4D97-AA28-EEA802E7D9A6}" destId="{8B174C80-565A-4BEF-BDB9-E742B79BD727}" srcOrd="1" destOrd="0" presId="urn:microsoft.com/office/officeart/2005/8/layout/hierarchy1"/>
    <dgm:cxn modelId="{28EC07BA-D931-47F9-949B-7FE70BF76E51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Поступающие в бюджет денежные средства являются </a:t>
          </a:r>
          <a:r>
            <a:rPr lang="ru-RU" sz="1200" b="1" kern="1200" dirty="0" smtClean="0"/>
            <a:t>доходами</a:t>
          </a:r>
          <a:endParaRPr lang="ru-RU" sz="12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Налоговые доходы </a:t>
          </a:r>
          <a:r>
            <a:rPr lang="ru-RU" sz="1200" kern="1200" dirty="0" smtClean="0"/>
            <a:t>(часть доходов граждан и организаций, которые они обязаны платить государству)</a:t>
          </a:r>
          <a:endParaRPr lang="ru-RU" sz="12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Неналоговые доходы </a:t>
          </a:r>
          <a:r>
            <a:rPr lang="ru-RU" sz="12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2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Безвозмездные поступления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2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0.75603</cdr:x>
      <cdr:y>0.03125</cdr:y>
    </cdr:from>
    <cdr:to>
      <cdr:x>0.99963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142876"/>
          <a:ext cx="207170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/>
              </a:solidFill>
            </a:rPr>
            <a:t>В тысячах рублей</a:t>
          </a:r>
          <a:endParaRPr lang="ru-RU" sz="1400" b="1" dirty="0">
            <a:solidFill>
              <a:srgbClr val="D16349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B025-C00C-4474-B2B3-FAB0BFC6042E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21AB8-FA50-4FFC-96D3-8A2C8F5E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21AB8-FA50-4FFC-96D3-8A2C8F5EC7B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21AB8-FA50-4FFC-96D3-8A2C8F5EC7B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Фурмановский муниципальный район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проекту решения Совета Фурмановского муниципального района «О бюджете Фурмановского муниципального района на 20</a:t>
            </a:r>
            <a:r>
              <a:rPr lang="en-US" sz="2400" b="1" dirty="0" smtClean="0"/>
              <a:t>2</a:t>
            </a:r>
            <a:r>
              <a:rPr lang="ru-RU" sz="2400" b="1" dirty="0" smtClean="0"/>
              <a:t>2 год и на плановый период 20</a:t>
            </a:r>
            <a:r>
              <a:rPr lang="en-US" sz="2400" b="1" dirty="0" smtClean="0"/>
              <a:t>2</a:t>
            </a:r>
            <a:r>
              <a:rPr lang="ru-RU" sz="2400" b="1" dirty="0" smtClean="0"/>
              <a:t>3 и 20</a:t>
            </a:r>
            <a:r>
              <a:rPr lang="en-US" sz="2400" b="1" dirty="0" smtClean="0"/>
              <a:t>2</a:t>
            </a:r>
            <a:r>
              <a:rPr lang="ru-RU" sz="2400" b="1" dirty="0" smtClean="0"/>
              <a:t>4 годов»</a:t>
            </a:r>
            <a:endParaRPr lang="ru-RU" sz="2400" dirty="0"/>
          </a:p>
        </p:txBody>
      </p:sp>
      <p:pic>
        <p:nvPicPr>
          <p:cNvPr id="4" name="Рисунок 3" descr="Administraciy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3857652" cy="2579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Бюджетная и налоговая политика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Бюджетная политика Фурмановского муниципального района направлена на обеспечение сбалансированности бюджета, обеспечение отсутствия муниципального долга.</a:t>
            </a:r>
          </a:p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В области доходов бюджетная политика нацелена на укрепление и развитие собственной доходной базы, мобилизацию в бюджет имеющихся резервов, совершенствование администрирования доходов и эффективное использование муниципального имущества.</a:t>
            </a:r>
          </a:p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В области расходов бюджетная политика направлена: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обеспечение равного доступа населения к социальным услугам в сфере образования, культуры и спорта;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повышение качества предоставляемых услуг;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оптимизацию расходов бюджета, обеспечение режима эффективного и экономного расходования средств;</a:t>
            </a:r>
          </a:p>
          <a:p>
            <a:pPr indent="432000" algn="just">
              <a:lnSpc>
                <a:spcPct val="120000"/>
              </a:lnSpc>
              <a:buNone/>
            </a:pPr>
            <a:endParaRPr lang="ru-RU" dirty="0" smtClean="0"/>
          </a:p>
          <a:p>
            <a:pPr indent="432000" algn="just">
              <a:lnSpc>
                <a:spcPct val="120000"/>
              </a:lnSpc>
              <a:buNone/>
            </a:pPr>
            <a:r>
              <a:rPr lang="ru-RU" b="1" dirty="0" smtClean="0"/>
              <a:t>Основными направлениями налоговой политики являются: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совершенствование системы взаимодействия органов исполнительной власти Фурмановского муниципального района, территориальных органов Федеральных органов исполнительной власти по повышению собираемости налогов и других обязательных платежей;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продолжение политики обоснованности и эффективности предоставления налоговых льгот;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взаимодействие с налогоплательщиками, осуществляющими свою деятельность на территории Фурмановского муниципального района, в целях обеспечения своевременного и полного выполнения ими налоговых обязательств по уплате налогов в бюджеты всех уровней.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Основные показатели прогноза социально-экономического развития района</a:t>
            </a:r>
            <a:endParaRPr lang="ru-RU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484784"/>
          <a:ext cx="8504237" cy="3768090"/>
        </p:xfrm>
        <a:graphic>
          <a:graphicData uri="http://schemas.openxmlformats.org/drawingml/2006/table">
            <a:tbl>
              <a:tblPr/>
              <a:tblGrid>
                <a:gridCol w="2232248"/>
                <a:gridCol w="1440160"/>
                <a:gridCol w="932684"/>
                <a:gridCol w="898770"/>
                <a:gridCol w="1000125"/>
                <a:gridCol w="1000125"/>
                <a:gridCol w="1000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(факт)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промышленного производства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970,8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990,9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1011,4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1032,2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1053,6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среднем за год,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29815,50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32022,30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34054,20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36624,83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38918,41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 к трудоспособному населению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инвестиций (в основной капитал) за счет всех источников финансирования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кв.м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общей площади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251520" y="5301208"/>
            <a:ext cx="87153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Уровень долговой нагрузки</a:t>
            </a:r>
          </a:p>
          <a:p>
            <a:pPr algn="just"/>
            <a:r>
              <a:rPr lang="ru-RU" sz="1600" dirty="0"/>
              <a:t>Муниципальный долг Фурмановского района в </a:t>
            </a:r>
            <a:r>
              <a:rPr lang="ru-RU" sz="1600" dirty="0" smtClean="0"/>
              <a:t>2020 </a:t>
            </a:r>
            <a:r>
              <a:rPr lang="ru-RU" sz="1600" dirty="0"/>
              <a:t>и </a:t>
            </a:r>
            <a:r>
              <a:rPr lang="ru-RU" sz="1600" dirty="0" smtClean="0"/>
              <a:t>2021 годах </a:t>
            </a:r>
            <a:r>
              <a:rPr lang="ru-RU" sz="1600" dirty="0"/>
              <a:t>отсутствовал. В </a:t>
            </a:r>
            <a:r>
              <a:rPr lang="ru-RU" sz="1600" dirty="0" smtClean="0"/>
              <a:t>2022 </a:t>
            </a:r>
            <a:r>
              <a:rPr lang="ru-RU" sz="1600" dirty="0"/>
              <a:t>- </a:t>
            </a:r>
            <a:r>
              <a:rPr lang="ru-RU" sz="1600" dirty="0" smtClean="0"/>
              <a:t>20</a:t>
            </a:r>
            <a:r>
              <a:rPr lang="en-US" sz="1600" dirty="0" smtClean="0"/>
              <a:t>2</a:t>
            </a:r>
            <a:r>
              <a:rPr lang="ru-RU" sz="1600" dirty="0" smtClean="0"/>
              <a:t>4 </a:t>
            </a:r>
            <a:r>
              <a:rPr lang="ru-RU" sz="1600" dirty="0"/>
              <a:t>годах также не планируется осуществление муниципальных заимствований и осуществление расходов по обслуживанию муниципального долга.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Консолидированный бюджет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643570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муниципального района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850112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215074" y="15716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smtClean="0">
                <a:solidFill>
                  <a:schemeClr val="accent1"/>
                </a:solidFill>
              </a:rPr>
              <a:t>Объем и структура доходов бюджета Фурмановского 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783085"/>
          <a:ext cx="8504238" cy="4515966"/>
        </p:xfrm>
        <a:graphic>
          <a:graphicData uri="http://schemas.openxmlformats.org/drawingml/2006/table">
            <a:tbl>
              <a:tblPr/>
              <a:tblGrid>
                <a:gridCol w="3694311"/>
                <a:gridCol w="936104"/>
                <a:gridCol w="1080120"/>
                <a:gridCol w="1008112"/>
                <a:gridCol w="936104"/>
                <a:gridCol w="8494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год     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626 455,80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652 765,00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620 720,10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566 650,80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536 632,40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176 967,40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171 911,80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175 974,70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177 160,50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177 648,60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2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141 468,60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136 977,90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141 461,20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142 456,30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142 809,70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35 498,80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34 933,90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34 513,50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34 704,20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34 838,90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449 488,40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480 853,20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444 745,40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389 490,30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358 983,80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169 237,60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177 107,70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156 981,50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128 060,10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128 060,10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47 140,20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53 431,10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33 288,50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18 694,90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989,50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226 909,10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232 221,30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237 227,50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225 487,4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226 122,90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5 616,70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18 093,10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17 247,90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17 247,90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3 811,30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бюджетов муниципальных районов от возврата прочих остатков субсидий, субвенций и иных межбюджетных трансфертов, имеющих целевое назначение, прошлых лет из бюджетов муниципальных районов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прошлых лет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-208,10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732240" y="141277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2022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3" y="1556792"/>
          <a:ext cx="48245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484784"/>
            <a:ext cx="1581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1484784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072298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211960" y="1700808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2023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484784"/>
          <a:ext cx="528637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484784"/>
            <a:ext cx="1581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1484784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072298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211960" y="1700808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2024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484784"/>
          <a:ext cx="528637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484784"/>
            <a:ext cx="1581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1484784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072298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211960" y="1700808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solidFill>
                  <a:schemeClr val="accent1"/>
                </a:solidFill>
              </a:rPr>
              <a:t>Межбюджетные трансферты</a:t>
            </a:r>
            <a:endParaRPr lang="ru-RU" sz="2500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357158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района!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финансовым отделом администрации 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accent1"/>
                </a:solidFill>
              </a:rPr>
              <a:t>Налоговые и неналоговые доходы бюджета</a:t>
            </a:r>
            <a:endParaRPr lang="ru-RU" sz="25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484784"/>
          <a:ext cx="8504238" cy="506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433"/>
                <a:gridCol w="928694"/>
                <a:gridCol w="928694"/>
                <a:gridCol w="1071570"/>
                <a:gridCol w="1000132"/>
                <a:gridCol w="947715"/>
              </a:tblGrid>
              <a:tr h="389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2020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(факт)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(план)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2023 </a:t>
                      </a: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2024 </a:t>
                      </a: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3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Налоговые доходы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141 468,60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136 977,90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141 461,20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142 456,30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142 809,70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доходы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физических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лиц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104 464,50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101 729,90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106 055,0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106 369,40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106 526,0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00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5 479,0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6 480,30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6 771,20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6 901,90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7 038,70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налоги на совокупный доход,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12 642,0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12 167,70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12 035,0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12 135,0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12 085,0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3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-единый налог на вмененный доход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9 216,70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2 465,0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-налог, взимаемый в связи с применением упрощенной системы налогообложения</a:t>
                      </a:r>
                      <a:endParaRPr lang="ru-RU" sz="10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5 955,60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6 100,0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6 300,0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6500,0</a:t>
                      </a:r>
                    </a:p>
                  </a:txBody>
                  <a:tcPr marL="68580" marR="68580" marT="0" marB="0" anchor="ctr"/>
                </a:tc>
              </a:tr>
              <a:tr h="1343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-единый сельскохозяйственный налог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20,60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47,1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-налог, взимаемый в связи с применением патентной системы налогообложения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3 404,70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3 700,0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400,0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5 500,0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5 500,0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4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добычу общераспространенных  полезных ископаемых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14 177,50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12 100,0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12 200,0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4 705,6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4 950,0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4 960,0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Задолженность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и перерасчеты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Неналоговые доходы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35 498,80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34 933,90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34 513,50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34 704,20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34 838,90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-доходы от использования имущества, находящегося в государственной и муниципальной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собственности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7 486,80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5 226,50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5 572,90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5 755,90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5 867,90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-плата за негативное воздействие на окружающую среду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93,9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79,60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85,70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88,20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90,70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-доходы от оказания платных услуг (работ) и компенсации затрат государства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24 115,50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26 048,50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27 509,40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27 509,40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27 509,40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-доходы от продажи материальных и нематериальных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активов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2 868,40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3 200,0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1 050,0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1 070,0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1 090,0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17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-штрафы, санкции, возмещение ущерба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930,70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275,30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215,50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200,70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190,90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Прочие неналоговые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доходы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715140" y="10001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91503" y="1928802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2214554"/>
          <a:ext cx="850423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3"/>
                <a:gridCol w="857256"/>
                <a:gridCol w="857256"/>
                <a:gridCol w="1000132"/>
                <a:gridCol w="928694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76330,8</a:t>
                      </a:r>
                      <a:endParaRPr lang="ru-RU" sz="12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83935,8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82436,5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79454,5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79885,1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1680,7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1957,4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1907,1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1 867,1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1 867,1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618,3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740,0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 власти субъектов Российской Федерации, местных администраций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43884,5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46254,4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45981,5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45672,4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45809,4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9404,2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9392,2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10389,1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9 873,2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10128,7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20741,3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24091,1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22330,3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20754,0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20294,0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785926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58016" y="1857364"/>
            <a:ext cx="2000264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1" y="571481"/>
          <a:ext cx="8640959" cy="1592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1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638,6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586,1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357,9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308,9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308,9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пожарная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безопасность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638,6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586,1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357,9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071810"/>
          <a:ext cx="8749636" cy="280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527"/>
                <a:gridCol w="1029369"/>
                <a:gridCol w="882316"/>
                <a:gridCol w="882316"/>
                <a:gridCol w="808790"/>
                <a:gridCol w="882318"/>
              </a:tblGrid>
              <a:tr h="429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29910,0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29793,9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19324,9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13843,9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13980,8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 рыболовство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816,9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115,1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42,0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42,0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5218,7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5474,3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24127,4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22983,9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11993,4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6901,9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7038,8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9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563,9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518,8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716,4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214290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2714620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786578" y="257174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42845" y="642918"/>
          <a:ext cx="8858311" cy="1905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31149,3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34429,2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22235,4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5990,5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4817,4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24014,0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24723,6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19249,7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3464,0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2290,9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7135,3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9705,6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2985,7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2526,5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2526,5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44" y="3381377"/>
          <a:ext cx="8786874" cy="3333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1124"/>
                <a:gridCol w="1008112"/>
                <a:gridCol w="936104"/>
                <a:gridCol w="936104"/>
                <a:gridCol w="860031"/>
                <a:gridCol w="905399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438249,5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509846,2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478547,8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449364,0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411663,9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174646,9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194866,9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189768,4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184359,8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181057,9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188592,4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227522,1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210754,5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193542,0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159144,1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 детей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44420,3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50913,7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48967,9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43160,2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43160,2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политика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1360,4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2488,3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2236,8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2236,8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2236,8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29229,5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34055,2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26820,2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26065,2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26064,9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214290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62" y="3000372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929454" y="292893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6786578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51521" y="642918"/>
          <a:ext cx="8640960" cy="1345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2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10412,6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9902,4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7710,6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1242,1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1242,1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3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10412,6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9902,4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7710,6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1242,1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1242,1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14282" y="3214686"/>
          <a:ext cx="8715437" cy="285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663"/>
                <a:gridCol w="1080422"/>
                <a:gridCol w="864338"/>
                <a:gridCol w="936366"/>
                <a:gridCol w="864338"/>
                <a:gridCol w="792310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20284,5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15064,4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8869,0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7558,9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8196,2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3249,6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3402,9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3505,5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3505,5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3505,5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4330,7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646,1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188,6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223,9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223,9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Охрана семьи и детства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12204,2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10515,4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4674,9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3329,5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3966,8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359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Культура, кинематография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786058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политика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58016" y="278605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6929454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51521" y="642918"/>
          <a:ext cx="8640960" cy="142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2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1171,8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1127,2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1238,0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1238,0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1238,0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1171,8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1127,2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1238,0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1238,0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1238,0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6929454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dirty="0" smtClean="0">
                <a:solidFill>
                  <a:schemeClr val="accent1"/>
                </a:solidFill>
              </a:rPr>
              <a:t>Расходы бюджета в разрезе муниципальных программ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785927"/>
          <a:ext cx="8504238" cy="5108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/>
                <a:gridCol w="857256"/>
                <a:gridCol w="785818"/>
                <a:gridCol w="928694"/>
                <a:gridCol w="785818"/>
                <a:gridCol w="876277"/>
              </a:tblGrid>
              <a:tr h="285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муниципальных 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55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438222,2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502134,4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473890,6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444897,2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407197,0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культуры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2289,5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11235,6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11703,4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9701,5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9701,5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 предоставления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государственных и муниципальных услуг на базе МКУ «МФЦ»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9075,0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7603,0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7711,6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7279,4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7279,4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8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Забота и поддержка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9228,0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10938,4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11423,4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2964,0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1790,9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6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местного самоуправления Фурмановского муниципального района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49465,1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52997,9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52354,7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561762,4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51539,4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отношения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584,8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539,8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540,4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424,0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424,0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7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Безопасный район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2669,0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3399,7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3607,1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3558,0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3558,0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транспортной системы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24027,4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22983,9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11993,4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6901,9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7038,7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гражданского общества на территории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876,2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831,0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761,0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625,0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625,0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муниципальными финансами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8059,3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9329,7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9763,7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8773,9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9529,4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2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2015,7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3886,5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4582,4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2623,3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2623,3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муниципальным имуществом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2770,5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2440,7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2696,3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1976,1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1876,1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комфортным жильем населения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29516,8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12793,7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7064,7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648,8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1288,2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 и спорта на территории Фурмановского муниципального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Комплексное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развитие систем коммунальной инфраструктуры Фурмановского муниципального района на период 2021-2025 годов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702,9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и регулирования рынков сельскохозяйственной продукции , сырья и продовольствия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7034,2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14287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1944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Целями реализации программы выступают: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соответствия качества образования меняющимся запросам населения и перспективным задачам развития общества;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равного доступа детей к бесплатному полноценному качественному образованию в соответствии с их интересами и склонностями, независимо от материального достатка семьи, места проживания, национальной принадлежности и состояния здоровья.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356992"/>
          <a:ext cx="8715437" cy="337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012"/>
                <a:gridCol w="851885"/>
                <a:gridCol w="851885"/>
                <a:gridCol w="851885"/>
                <a:gridCol w="851885"/>
                <a:gridCol w="851885"/>
              </a:tblGrid>
              <a:tr h="432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173114,9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192963,5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188306,3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182913,5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179611,6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185597,0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224431,1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208914,7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191809,1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157411,1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43976,4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41482,9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39293,7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34286,3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34286,3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мер социальной поддержки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1648,6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2499,7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3825,1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2904,5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муниципальным учреждением отделом образования полномочий органов местного самоуправления в сфере образования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22917,4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28276,9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26453,4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25886,4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25886,4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отдыха и занятости детей в каникулярное время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1360,4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3325,5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3128,1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3128,1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3128,1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безопасных условий обучения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3648,3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3653,0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2731,0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2731,0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2731,0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Поддержка и сопровождение одаренных детей и творческих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554,3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575,2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Освоение этапов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спортивной подготовки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921,8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1127,2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1238,0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1238,0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1238,0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цифровизации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образовательного процесса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4483,1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3799,5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306896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19952" cy="714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В рамках подпрограммы «Общее образование» реализуется социально- значимый проект по обеспечению бесплатным питанием отдельных категорий учащихся общеобразовательных школ: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928803"/>
          <a:ext cx="8606758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  <a:gridCol w="857256"/>
                <a:gridCol w="785818"/>
                <a:gridCol w="891454"/>
              </a:tblGrid>
              <a:tr h="2219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1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 предоставление бесплатного питания отдельным категориям учащихся (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4 341,3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4 341,3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4 341,3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1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учащихся, находящихся в трудной жизненной ситуации, детей из многодетных семей, детей с ограниченными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возможностями здоровья,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детей-инвалидов (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6" y="3223598"/>
          <a:ext cx="8786871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8322"/>
                <a:gridCol w="525710"/>
                <a:gridCol w="525710"/>
                <a:gridCol w="525710"/>
                <a:gridCol w="525710"/>
                <a:gridCol w="52570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Охват образовательными программами дошкольного образования детей в возрасте от 1 года до 7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успешно сдавших единый государственный экзамен (далее – ЕГЭ) по русскому языку и математике в общей численности выпускников общеобразовательных организаций, сдававших ЕГЭ по данным предметам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набравших на ЕГЭ не менее 70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учащихся, обучающихся в школах, отвечающих современным требованиям к условиям организации образовательного процесса на 80 – 100 %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детей, охваченных дополнительными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образовательными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программами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общей численности детей и молодежи в возрасте 5-17 лет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численности учащихся по основным общеобразовательным программам, участвующих в олимпиадах и конкурсах различного уровня, в общей численности учащихся по основным общеобразовательным программам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2928934"/>
            <a:ext cx="8503920" cy="6160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1400" dirty="0" smtClean="0"/>
              <a:t>Ц</a:t>
            </a:r>
            <a:r>
              <a:rPr lang="x-none" sz="1400" smtClean="0"/>
              <a:t>елевы</a:t>
            </a:r>
            <a:r>
              <a:rPr lang="ru-RU" sz="1400" dirty="0" smtClean="0"/>
              <a:t>е индикаторы (</a:t>
            </a:r>
            <a:r>
              <a:rPr lang="x-none" sz="1400" smtClean="0"/>
              <a:t>показател</a:t>
            </a:r>
            <a:r>
              <a:rPr lang="ru-RU" sz="1400" dirty="0" smtClean="0"/>
              <a:t>и)  про</a:t>
            </a:r>
            <a:r>
              <a:rPr lang="x-none" sz="1400" smtClean="0"/>
              <a:t>граммы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Фурмановский муниципальный район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Clip2net_16062214215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20801"/>
            <a:ext cx="4004487" cy="3351273"/>
          </a:xfrm>
        </p:spPr>
      </p:pic>
      <p:sp>
        <p:nvSpPr>
          <p:cNvPr id="5" name="TextBox 4"/>
          <p:cNvSpPr txBox="1"/>
          <p:nvPr/>
        </p:nvSpPr>
        <p:spPr>
          <a:xfrm>
            <a:off x="4429124" y="1785926"/>
            <a:ext cx="43577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Административно </a:t>
            </a:r>
            <a:r>
              <a:rPr lang="ru-RU" dirty="0"/>
              <a:t>– территориальная единица на северо-западе Ивановской области. Административный центр – город </a:t>
            </a:r>
            <a:r>
              <a:rPr lang="ru-RU" dirty="0" smtClean="0"/>
              <a:t>Фурманов.</a:t>
            </a:r>
          </a:p>
          <a:p>
            <a:r>
              <a:rPr lang="ru-RU" dirty="0" smtClean="0"/>
              <a:t>В </a:t>
            </a:r>
            <a:r>
              <a:rPr lang="ru-RU" dirty="0"/>
              <a:t>состав Фурмановского муниципального района </a:t>
            </a:r>
            <a:r>
              <a:rPr lang="ru-RU" dirty="0" smtClean="0"/>
              <a:t>входят: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Фурмановское </a:t>
            </a:r>
            <a:r>
              <a:rPr lang="ru-RU" dirty="0"/>
              <a:t>городское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Дуляпинское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Иванковское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Панинское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Хромцовское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Широковское </a:t>
            </a:r>
            <a:r>
              <a:rPr lang="ru-RU" dirty="0"/>
              <a:t>сельское поселение.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589240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Население по состоянию на 1 января 2021 года составляет </a:t>
            </a:r>
            <a:r>
              <a:rPr lang="en-US" dirty="0" smtClean="0"/>
              <a:t>3</a:t>
            </a:r>
            <a:r>
              <a:rPr lang="ru-RU" dirty="0" smtClean="0"/>
              <a:t>8</a:t>
            </a:r>
            <a:r>
              <a:rPr lang="en-US" dirty="0" smtClean="0"/>
              <a:t> </a:t>
            </a:r>
            <a:r>
              <a:rPr lang="ru-RU" dirty="0" smtClean="0"/>
              <a:t>888 человек, в том числе городское – </a:t>
            </a:r>
            <a:r>
              <a:rPr lang="en-US" dirty="0" smtClean="0"/>
              <a:t>3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855 человек, сельское – </a:t>
            </a:r>
            <a:r>
              <a:rPr lang="en-US" dirty="0" smtClean="0"/>
              <a:t>6 </a:t>
            </a:r>
            <a:r>
              <a:rPr lang="ru-RU" dirty="0" smtClean="0"/>
              <a:t>033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Целями реализации программы выступают:</a:t>
            </a:r>
          </a:p>
          <a:p>
            <a:r>
              <a:rPr lang="ru-RU" sz="1200" dirty="0" smtClean="0"/>
              <a:t>повышение эффективности деятельности учреждений дополнительного образования;</a:t>
            </a:r>
          </a:p>
          <a:p>
            <a:r>
              <a:rPr lang="ru-RU" sz="1200" dirty="0" smtClean="0"/>
              <a:t>развитие и усовершенствование системы пожарной безопасности учреждений культуры;</a:t>
            </a:r>
          </a:p>
          <a:p>
            <a:r>
              <a:rPr lang="ru-RU" sz="1200" dirty="0" smtClean="0"/>
              <a:t>развитие библиотечного обслуживания в сельских поселениях;</a:t>
            </a:r>
          </a:p>
          <a:p>
            <a:r>
              <a:rPr lang="ru-RU" sz="1200" dirty="0" smtClean="0"/>
              <a:t>обеспечение равного доступа детей к бесплатному полноценному качественному дополнительному образованию в сфере культуры;</a:t>
            </a:r>
          </a:p>
          <a:p>
            <a:r>
              <a:rPr lang="ru-RU" sz="1200" dirty="0" smtClean="0"/>
              <a:t>обеспечение условий развития творчества детей и подростков.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00438"/>
          <a:ext cx="8715437" cy="1012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012"/>
                <a:gridCol w="851885"/>
                <a:gridCol w="851885"/>
                <a:gridCol w="851885"/>
                <a:gridCol w="851885"/>
                <a:gridCol w="851885"/>
              </a:tblGrid>
              <a:tr h="432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 дополнительного образования детей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8913,0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9311,7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8459,4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8459,4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культурного досуга, библиотечного обслуживания и музейного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2322,6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2 391,7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1242,1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1242,1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5157192"/>
          <a:ext cx="8715437" cy="79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014"/>
                <a:gridCol w="655296"/>
                <a:gridCol w="655296"/>
                <a:gridCol w="589767"/>
                <a:gridCol w="655296"/>
                <a:gridCol w="589768"/>
              </a:tblGrid>
              <a:tr h="312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86916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sp>
        <p:nvSpPr>
          <p:cNvPr id="7" name="TextBox 1"/>
          <p:cNvSpPr txBox="1"/>
          <p:nvPr/>
        </p:nvSpPr>
        <p:spPr>
          <a:xfrm>
            <a:off x="7143768" y="321468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11161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Целью реализации муниципальной программы является поддержание доступности социально значимых услуг населению.</a:t>
            </a:r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6180" y="2643182"/>
          <a:ext cx="8682099" cy="71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2484"/>
                <a:gridCol w="817923"/>
                <a:gridCol w="817923"/>
                <a:gridCol w="817923"/>
                <a:gridCol w="817923"/>
                <a:gridCol w="817923"/>
              </a:tblGrid>
              <a:tr h="425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461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Субсидирование для предоставления коммунальных услуг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10938,4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11423,4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2964,0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1790,9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072298" y="235743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4000504"/>
          <a:ext cx="868209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319"/>
                <a:gridCol w="990064"/>
                <a:gridCol w="685429"/>
                <a:gridCol w="685429"/>
                <a:gridCol w="685429"/>
                <a:gridCol w="685428"/>
              </a:tblGrid>
              <a:tr h="312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измерения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услуг отопления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горячего водоснабжения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услуг холодного водоснабжения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Суммарная отапливаемая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площадь жилищного фонда, в отношении которой предоставлена субсидия ресурсоснабжающим организациям и исполнителям коммунальных услуг, находящихся на территории Иванковского сельского поселения, на возмещение суммы затрат, в связи с реализацией гражданам услуг отопления и горячего водоснабжений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кв.м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8 559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8328,8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8328,8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8328,8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5720" y="3643314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создание необходимых условий для совершенствования в Фурмановском муниципальном районе системы местного самоуправления и эффективного решения вопросов местного значения.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0" y="2643182"/>
          <a:ext cx="8715440" cy="2558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528"/>
                <a:gridCol w="954245"/>
                <a:gridCol w="954245"/>
                <a:gridCol w="827012"/>
                <a:gridCol w="763396"/>
                <a:gridCol w="827014"/>
              </a:tblGrid>
              <a:tr h="425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администрации Фурмановского муниципального района, ее структурных подразделений и органов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47700,8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50396,6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50143,0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49922,4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50059,4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Открытая информационная политика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мероприятий, связанных с государственными и муниципальными праздниками, юбилейными и памятными датами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1400,2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2258,8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1668,5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Кадры администрации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Улучшение условий и охраны труда в администрации Фурмановского муниципального района, ее структурных подразделений и органов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2859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Целевые индикаторы (показатели)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285992"/>
          <a:ext cx="8715440" cy="3763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720080"/>
                <a:gridCol w="1008112"/>
                <a:gridCol w="950998"/>
                <a:gridCol w="777194"/>
                <a:gridCol w="901338"/>
              </a:tblGrid>
              <a:tr h="32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Степень информирования населения Фурмановского муниципального района о  развитии местного самоуправления для наиболее полного включения граждан в осуществление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постановлений администрации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Фурмановского муниципального района, размещенных на официальном сайте в сети интернет, от общего числа принятых за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Выполнение архивных социально-правовых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запросов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получающих ежемесячные денежные выплаты, предоставленные в связи с прекращением трудовой деятельности на муниципальной должности и руководящей должности в органах власти и управления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специальной оценки условий труда, обучение по охране труда и проверка требований охраны труда руководителей и специалистов администрации Фурмановского муниципального района ее структурных подразделений и органов, проведение обязательных предварительных и периодических медицинских осмотров работников.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программы являются: </a:t>
            </a:r>
          </a:p>
          <a:p>
            <a:pPr lvl="0"/>
            <a:r>
              <a:rPr lang="ru-RU" sz="1200" dirty="0" smtClean="0"/>
              <a:t>эффективное управление и распоряжение земельными участками;</a:t>
            </a:r>
          </a:p>
          <a:p>
            <a:pPr lvl="0"/>
            <a:r>
              <a:rPr lang="ru-RU" sz="1200" dirty="0" smtClean="0"/>
              <a:t>увеличение доходов муниципального бюджета на основе эффективного управления земельными ресурсами;</a:t>
            </a:r>
          </a:p>
          <a:p>
            <a:pPr lvl="0"/>
            <a:r>
              <a:rPr lang="ru-RU" sz="1200" dirty="0" smtClean="0"/>
              <a:t>землеустроительные работы.</a:t>
            </a:r>
          </a:p>
          <a:p>
            <a:pPr lvl="0"/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071810"/>
          <a:ext cx="8572559" cy="1170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418"/>
                <a:gridCol w="837919"/>
                <a:gridCol w="837919"/>
                <a:gridCol w="773463"/>
                <a:gridCol w="837920"/>
                <a:gridCol w="837920"/>
              </a:tblGrid>
              <a:tr h="429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распоряжение земельными ресурсами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Комплексные кадастровые работы на территории Фурмановского муниципального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00892" y="271462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3600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78" y="2290800"/>
          <a:ext cx="8715439" cy="304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558"/>
                <a:gridCol w="968382"/>
                <a:gridCol w="839264"/>
                <a:gridCol w="839264"/>
                <a:gridCol w="774705"/>
                <a:gridCol w="83926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 поступлений в консолидированный бюджет Фурмановского муниципального района доходов от передачи в аренду земельных участков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5560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4760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4870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4870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 поступлений в консолидированный бюджет Фурмановского муниципального района доходов от продажи земельных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участков, платы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за увеличение площади земельных участков в результате перераспределения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2900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1980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2010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2040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земельных участков, сформированных с целью реализации Закона Ивановской области от № 111-ОЗ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населенных пунктов, имеющих координатное описание границ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кадастровых кварталов, в которых проведены комплексные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объектов недвижимости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в кадастровых кварталах, в отношении которых проведены комплексные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повышение безопасности населения Фурмановского муниципального района и снижение социально-экономического ущерба от чрезвычайных ситуаций и пожаров.</a:t>
            </a:r>
          </a:p>
          <a:p>
            <a:pPr marL="0" indent="0">
              <a:buNone/>
            </a:pPr>
            <a:r>
              <a:rPr lang="ru-RU" sz="1200" dirty="0" smtClean="0"/>
              <a:t>Данная программа состоит из одной подпрограммы «Осуществление мероприятий по участию в предупреждении и ликвидации последствий чрезвычайных ситуаций, в том числе по обеспечению безопасности людей на водных объектах, охране их жизни и здоровья».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3500438"/>
          <a:ext cx="8572559" cy="123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418"/>
                <a:gridCol w="837919"/>
                <a:gridCol w="837919"/>
                <a:gridCol w="773463"/>
                <a:gridCol w="837920"/>
                <a:gridCol w="837920"/>
              </a:tblGrid>
              <a:tr h="504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мероприятий по участию в предупреждении и ликвидации последствий чрезвычайных ситуация, в том числе по обеспечению безопасности людей на водных объектах, охране их жизни и здоровья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2669,0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3399,7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3607,1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3558,0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3558,0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314324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715440" cy="157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065221"/>
                <a:gridCol w="839264"/>
                <a:gridCol w="774705"/>
                <a:gridCol w="839266"/>
                <a:gridCol w="83926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2023 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2024 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Время реагирования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на поступившее сообщение по телефону 112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сек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Снижение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количества несчастных случаев в местах массового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отдыха населения у воды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Укомплектованность спасательных постов средствами спасения в местах массового отдыха населения у воды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от нормативного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реализации программы является увеличение сети автомобильных дорог общего пользования и сохранение их состояния на нормативном уровне, повышение уровня безопасности дорожного движения.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885440"/>
          <a:ext cx="8715437" cy="114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714380"/>
                <a:gridCol w="857256"/>
                <a:gridCol w="857256"/>
                <a:gridCol w="857256"/>
                <a:gridCol w="857257"/>
              </a:tblGrid>
              <a:tr h="399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Ремонт автомобильных дорог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6109,9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4921,8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5222,1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Организация функционирования автомобильных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дорог общего пользования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17917,5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18062,1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6771,3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6901,9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7038,7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571744"/>
            <a:ext cx="2071702" cy="2811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71544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928694"/>
                <a:gridCol w="714380"/>
                <a:gridCol w="785818"/>
                <a:gridCol w="714380"/>
                <a:gridCol w="714384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Протяженность дорог внутри населенных пунктов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Протяженность дорог между населенными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пунктами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настоящей программы являются:</a:t>
            </a:r>
          </a:p>
          <a:p>
            <a:r>
              <a:rPr lang="ru-RU" sz="1200" dirty="0" smtClean="0"/>
              <a:t>Упрощение процедур получения физическими и юридическими лицами государственных и муниципальных услуг за счет реализации принципа «одного окна»;</a:t>
            </a:r>
          </a:p>
          <a:p>
            <a:r>
              <a:rPr lang="ru-RU" sz="1200" dirty="0" smtClean="0"/>
              <a:t>Сокращение сроков предоставления государственных и муниципальных услуг;</a:t>
            </a:r>
          </a:p>
          <a:p>
            <a:r>
              <a:rPr lang="ru-RU" sz="1200" dirty="0" smtClean="0"/>
              <a:t>Противодействие коррупции при предоставлении государственных и муниципальных услуг;</a:t>
            </a:r>
          </a:p>
          <a:p>
            <a:r>
              <a:rPr lang="ru-RU" sz="1200" dirty="0" smtClean="0"/>
              <a:t>Повышение качества предоставления государственных и муниципальных услуг;</a:t>
            </a:r>
          </a:p>
          <a:p>
            <a:r>
              <a:rPr lang="ru-RU" sz="1200" dirty="0" smtClean="0"/>
              <a:t>Обеспечение межведомственного информационного взаимодействия при предоставлении государственных и муниципальных услуг.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214818"/>
          <a:ext cx="8572561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4312"/>
                <a:gridCol w="792088"/>
                <a:gridCol w="864096"/>
                <a:gridCol w="792088"/>
                <a:gridCol w="720080"/>
                <a:gridCol w="829897"/>
              </a:tblGrid>
              <a:tr h="438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Повышение качества и доступности предоставления государственных и муниципальных услуг на базе МКУ «МФЦ»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9075,0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7603,0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7711,6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7279,4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7279,4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00892" y="3929066"/>
            <a:ext cx="2071702" cy="2920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643998" cy="226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198"/>
                <a:gridCol w="883189"/>
                <a:gridCol w="751652"/>
                <a:gridCol w="754761"/>
                <a:gridCol w="714380"/>
                <a:gridCol w="785818"/>
              </a:tblGrid>
              <a:tr h="424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Доля граждан, имеющих доступ к получению государственных и муниципальных услуг по принципу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«одно окно»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специалистов,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работающих в режиме «одного окна»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Среднее время ожидания заявителем в очереди при предоставлении государственной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муниципальной услуги (с момента отметки о посещении организации до момента приема заявителя)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Мин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Доля заявителей, удовлетворенных качеством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предоставления на базе МФЦ государственных и муниципальных услуг, от общего количества опрошенных заявителей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Реализация мероприятий программы направлена на достижение следующих результатов:</a:t>
            </a:r>
          </a:p>
          <a:p>
            <a:r>
              <a:rPr lang="ru-RU" sz="1200" dirty="0" smtClean="0"/>
              <a:t>развитие гражданского общества и общественного сектора на территории Фурмановского муниципального района;</a:t>
            </a:r>
          </a:p>
          <a:p>
            <a:r>
              <a:rPr lang="ru-RU" sz="1200" dirty="0" smtClean="0"/>
              <a:t>развитие системы сотрудничества органов местного самоуправления и общественного сектора на территории Фурмановского муниципального района;</a:t>
            </a:r>
          </a:p>
          <a:p>
            <a:r>
              <a:rPr lang="ru-RU" sz="1200" dirty="0" smtClean="0"/>
              <a:t>повышение качества и уровня жизни инвалидов, проживающих на территории Фурмановского муниципального района;</a:t>
            </a:r>
          </a:p>
          <a:p>
            <a:r>
              <a:rPr lang="ru-RU" sz="1200" dirty="0" smtClean="0"/>
              <a:t>формирование системы социально-экономической поддержки молодых специалистов для снижения кадрового дефицита в медицинских и образовательных организациях.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000504"/>
          <a:ext cx="8572561" cy="172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857256"/>
                <a:gridCol w="785818"/>
                <a:gridCol w="785818"/>
                <a:gridCol w="785818"/>
                <a:gridCol w="785819"/>
              </a:tblGrid>
              <a:tr h="43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Квалифицированные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кадры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376,2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331,0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261,0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125,0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125,0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Создание системы адаптации и реабилитации инвалидов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Поддержка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социально ориентированных некоммерческих организаций, осуществляющих деятельность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3643314"/>
            <a:ext cx="2071702" cy="3617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100" dirty="0" smtClean="0"/>
              <a:t>Ц</a:t>
            </a:r>
            <a:r>
              <a:rPr lang="x-none" sz="1100" smtClean="0"/>
              <a:t>елевы</a:t>
            </a:r>
            <a:r>
              <a:rPr lang="ru-RU" sz="1100" dirty="0" smtClean="0"/>
              <a:t>е индикаторы (</a:t>
            </a:r>
            <a:r>
              <a:rPr lang="x-none" sz="1100" smtClean="0"/>
              <a:t>показател</a:t>
            </a:r>
            <a:r>
              <a:rPr lang="ru-RU" sz="1100" dirty="0" smtClean="0"/>
              <a:t>и)  про</a:t>
            </a:r>
            <a:r>
              <a:rPr lang="x-none" sz="1100" smtClean="0"/>
              <a:t>граммы</a:t>
            </a:r>
            <a:r>
              <a:rPr lang="ru-RU" sz="1100" dirty="0" smtClean="0"/>
              <a:t>:</a:t>
            </a:r>
            <a:endParaRPr lang="ru-RU" sz="11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714488"/>
          <a:ext cx="8715435" cy="448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697"/>
                <a:gridCol w="571504"/>
                <a:gridCol w="428628"/>
                <a:gridCol w="500066"/>
                <a:gridCol w="490540"/>
              </a:tblGrid>
              <a:tr h="343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2024 год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9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Общее количество социально ориентированных некоммерческих организаций, действующих на территории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9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социально ориентированных некоммерческих организаций, получивших финансовую поддержку из бюджета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49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официально зарегистрированных членов некоммерческих социально ориентированных организаций: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чел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1655</a:t>
                      </a: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1655</a:t>
                      </a:r>
                    </a:p>
                  </a:txBody>
                  <a:tcPr marL="68580" marR="68580" marT="0" marB="0" anchor="ctr"/>
                </a:tc>
              </a:tr>
              <a:tr h="379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Общее количество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мероприятий, проводимых на территории Фурмановского муниципального района некоммерческими социально ориентированными организациями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9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инвалидов, посещающих учреждения дополнительного образования и культуры (% от общего числа посещающих)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9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инвалидов, участвующих в спортивных и культурно-массовых мероприятиях (% от общего числа участвующих)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 выплачиваемых дополнительных стипендий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 договоров,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заключенных с условием оплаты стоимости обучения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единовременных выплат, предоставленных вновь трудоустроенным специалистам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Среднегодовое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число граждан или обучающихся, заключивших договор целевой подготовки педагога по программе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</a:rPr>
                        <a:t>бакалавриата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27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Число граждан или обучающихся, с которыми планируется заключение договора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о целевом приеме и договора о целевом обучении по программам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</a:rPr>
                        <a:t>бакалавриата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Число граждан или обучающихся, заключивших договор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о целевом приеме и договор о целевом обучении по программам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</a:rPr>
                        <a:t>бакалавриата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Целью реализации муниципальной программы является обеспечение  сбалансированности и устойчивости бюджетной системы Фурмановского муниципального района.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2708920"/>
          <a:ext cx="8715434" cy="119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857256"/>
                <a:gridCol w="928694"/>
                <a:gridCol w="785818"/>
                <a:gridCol w="785818"/>
                <a:gridCol w="785816"/>
              </a:tblGrid>
              <a:tr h="451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Организация бюджетного процесса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7897,8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7829,7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8763,7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8273,9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8529,4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Обеспечение финансирования непредвиденных расходов районного бюджета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161,5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2348880"/>
            <a:ext cx="2071702" cy="34921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071570"/>
                <a:gridCol w="928694"/>
                <a:gridCol w="785818"/>
                <a:gridCol w="785818"/>
                <a:gridCol w="785816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измерения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Отношение объема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муниципального долга (за вычетом бюджетных кредитов) к доходам районного бюджета (без учета объема безвозмездных поступлений)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Наличие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простроченной кредиторской задолженности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повышение общего уровня благоустройства и санитарного состояния Фурмановского муниципального района.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5" cy="119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7350"/>
                <a:gridCol w="839264"/>
                <a:gridCol w="839264"/>
                <a:gridCol w="710152"/>
                <a:gridCol w="792088"/>
                <a:gridCol w="757317"/>
              </a:tblGrid>
              <a:tr h="451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Благоустройство территорий общего пользования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1101,7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3019,1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2400,0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Содержание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благоустройство кладбищ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914,0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867,4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2182,4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1723,3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1723,3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330" y="2071678"/>
            <a:ext cx="2071702" cy="2772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4" cy="1027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714380"/>
                <a:gridCol w="928694"/>
                <a:gridCol w="857256"/>
                <a:gridCol w="785818"/>
                <a:gridCol w="785816"/>
              </a:tblGrid>
              <a:tr h="28575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целевого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индикатора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2024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Ликвидация стихийных свалок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3500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3500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3500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3500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отремонтированных колодцев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шт.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программы являются: </a:t>
            </a:r>
          </a:p>
          <a:p>
            <a:pPr lvl="0"/>
            <a:r>
              <a:rPr lang="ru-RU" sz="1200" dirty="0" smtClean="0"/>
              <a:t>эффективное управление и распоряжение муниципальным имуществом, увеличение доходов муниципального бюджета на основе эффективного управления муниципальной собственностью.</a:t>
            </a:r>
            <a:endParaRPr lang="en-US" sz="1200" dirty="0" smtClean="0"/>
          </a:p>
          <a:p>
            <a:pPr lvl="0"/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857496"/>
          <a:ext cx="8750206" cy="79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558"/>
                <a:gridCol w="894182"/>
                <a:gridCol w="894182"/>
                <a:gridCol w="894182"/>
                <a:gridCol w="958051"/>
                <a:gridCol w="958051"/>
              </a:tblGrid>
              <a:tr h="427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Управление муниципальным имуществом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2770,5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2440,7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2696,3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1976,1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1876,1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571744"/>
            <a:ext cx="2071702" cy="2811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lvl="0">
              <a:buNone/>
            </a:pPr>
            <a:endParaRPr lang="ru-RU" sz="1200" dirty="0" smtClean="0"/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636912"/>
          <a:ext cx="8678197" cy="212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557"/>
                <a:gridCol w="880397"/>
                <a:gridCol w="880397"/>
                <a:gridCol w="943282"/>
                <a:gridCol w="943282"/>
                <a:gridCol w="943282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Ед. изм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зарегистрированных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объектов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муниципального недвижимого имущества (за исключением земельных участков), права на которые зарегистрированы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объектов муниципального имущества, прошедших независимую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оценку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 поступлений в бюджет Фурмановского муниципального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района доходов от сдачи в аренду муниципального имущества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1528,0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1920,0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2031,3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2047,5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07181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Консолидированный бюджет Фурмановского муниципального района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2786058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572008"/>
            <a:ext cx="428628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6" name="Прямая со стрелкой 15"/>
          <p:cNvCxnSpPr>
            <a:endCxn id="34" idx="1"/>
          </p:cNvCxnSpPr>
          <p:nvPr/>
        </p:nvCxnSpPr>
        <p:spPr>
          <a:xfrm rot="10800000">
            <a:off x="4429124" y="3827980"/>
            <a:ext cx="2286016" cy="29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r>
              <a:rPr lang="ru-RU" sz="1200" dirty="0" smtClean="0"/>
              <a:t>Целями программы являются:</a:t>
            </a:r>
          </a:p>
          <a:p>
            <a:r>
              <a:rPr lang="ru-RU" sz="1200" dirty="0" smtClean="0"/>
              <a:t>- поддержка в решении жилищной проблемы молодых семей, признанных в установленном порядке нуждающимися в улучшении жилищных условий;</a:t>
            </a:r>
          </a:p>
          <a:p>
            <a:r>
              <a:rPr lang="ru-RU" sz="1200" dirty="0" smtClean="0"/>
              <a:t>- поддержка платежеспособного спроса на жилье, в том числе с помощью ипотечного жилищного кредитования;</a:t>
            </a:r>
          </a:p>
          <a:p>
            <a:r>
              <a:rPr lang="ru-RU" sz="1200" dirty="0" smtClean="0"/>
              <a:t>- актуализация документов территориального планирования, правил землепользования и застройки;</a:t>
            </a:r>
          </a:p>
          <a:p>
            <a:r>
              <a:rPr lang="ru-RU" sz="1200" dirty="0" smtClean="0"/>
              <a:t>- обеспечение жилыми помещениями детей – сирот и детей, оставшихся без попечения родителей.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3143248"/>
          <a:ext cx="8643999" cy="208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168"/>
                <a:gridCol w="883329"/>
                <a:gridCol w="883329"/>
                <a:gridCol w="883329"/>
                <a:gridCol w="946422"/>
                <a:gridCol w="946422"/>
              </a:tblGrid>
              <a:tr h="359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Обеспечение жильем молодых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семей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2670,0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105,1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116,2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116,2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Государственная и муниципальная поддержка граждан в сфере ипотечного жилищного кредитования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1615,1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646,1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83,5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107,7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107,7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Стимулирование развития жилищного строительства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Приобретение жилья для детей сирот и детей,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оставшихся без попечения родителей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10555,7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8015,7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849,8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424,9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1062,3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2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Развитие газификации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14676,0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4131,9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5826,3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330" y="2357430"/>
            <a:ext cx="2071702" cy="2794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</a:t>
            </a:r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2420888"/>
          <a:ext cx="8786874" cy="2814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955"/>
                <a:gridCol w="897929"/>
                <a:gridCol w="897929"/>
                <a:gridCol w="897929"/>
                <a:gridCol w="962066"/>
                <a:gridCol w="962066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измерения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граждан, семей, получивших свидетельства в целях улучшений жилищных условий, в том числе с помощью ипотечного кредита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Обеспеченность природным газом жилищного фонда (домовладения и квартиры)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335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проектов внесения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изменений в документы территориального планирования, правил землепользования и застройки муниципальных образований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разработанной проектной документации на обеспечении инженерной инфраструктурой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земельных участков, предназначенных для бесплатного предоставления (предоставленных) семьям с тремя и более детьми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844824"/>
          <a:ext cx="8504238" cy="4021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Представительный орган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618,3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720,0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765,9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765,9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765,9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Контрольно-счетная комиссия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1503,9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1559,9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1622,8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1596,8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1596,8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Другие общерайонные мероприятия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2612,2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3030,7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408,6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397,0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397,0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Межбюджетные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трансферты бюджетам сельских поселений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16658,9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18657,2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7994,4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2675,5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2675,5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Расходы в сфере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1323,0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1050,6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122,6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Исполнение судебных актов по искам к Фурмановскому муниципальному району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63,2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87,1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41,0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Организация транспортного обслуживания населения автомобильным транспортом на социально – значимых маршрутах с малой интенсивностью пассажиропотока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5218,7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5474,3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209,0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215,6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215,6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215,6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215,6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Осуществление государственных полномочий Ивановской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886,9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1684,8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1146,2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902,4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902,4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Межбюджетные трансферты из бюджетов поселений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осуществление переданных полномочий по вопросам местного значения поселений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3353,5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3810,3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3810,3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accent1"/>
                </a:solidFill>
              </a:rPr>
              <a:t>Непрограммные</a:t>
            </a:r>
            <a:r>
              <a:rPr lang="ru-RU" sz="2000" dirty="0" smtClean="0">
                <a:solidFill>
                  <a:schemeClr val="accent1"/>
                </a:solidFill>
              </a:rPr>
              <a:t> направления деятельности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7000892" y="1484784"/>
            <a:ext cx="2071702" cy="2743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571876"/>
            <a:ext cx="3396887" cy="2071702"/>
          </a:xfrm>
        </p:spPr>
      </p:pic>
      <p:sp>
        <p:nvSpPr>
          <p:cNvPr id="5" name="TextBox 4"/>
          <p:cNvSpPr txBox="1"/>
          <p:nvPr/>
        </p:nvSpPr>
        <p:spPr>
          <a:xfrm>
            <a:off x="6286512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600" b="1" dirty="0" smtClean="0"/>
          </a:p>
          <a:p>
            <a:r>
              <a:rPr lang="ru-RU" sz="1600" b="1" dirty="0" smtClean="0"/>
              <a:t>Муниципальный долг </a:t>
            </a:r>
            <a:r>
              <a:rPr lang="ru-RU" sz="1600" dirty="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/>
              <a:t>Межбюджетные трансферты </a:t>
            </a:r>
            <a:r>
              <a:rPr lang="ru-RU" sz="1600" dirty="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/>
              <a:t>Дотации </a:t>
            </a:r>
            <a:r>
              <a:rPr lang="ru-RU" sz="1600" dirty="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/>
              <a:t>Муниципальная программа </a:t>
            </a:r>
            <a:r>
              <a:rPr lang="ru-RU" sz="1600" dirty="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2221</TotalTime>
  <Words>5315</Words>
  <Application>Microsoft Office PowerPoint</Application>
  <PresentationFormat>Экран (4:3)</PresentationFormat>
  <Paragraphs>1646</Paragraphs>
  <Slides>52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Официальная</vt:lpstr>
      <vt:lpstr>«Бюджет для граждан» к проекту решения Совета Фурмановского муниципального района «О бюджете Фурмановского муниципального района на 2022 год и на плановый период 2023 и 2024 годов»</vt:lpstr>
      <vt:lpstr>Уважаемые жители Фурмановского района!</vt:lpstr>
      <vt:lpstr>Фурмановский муниципальный район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Бюджетная и налоговая политика</vt:lpstr>
      <vt:lpstr>Основные показатели прогноза социально-экономического развития района</vt:lpstr>
      <vt:lpstr>Консолидированный бюджет Фурмановского муниципального района</vt:lpstr>
      <vt:lpstr>Бюджет Фурмановского муниципального района</vt:lpstr>
      <vt:lpstr>Доходы</vt:lpstr>
      <vt:lpstr>Объем и структура доходов бюджета Фурмановского муниципального района</vt:lpstr>
      <vt:lpstr>Структура доходов на 2022 год</vt:lpstr>
      <vt:lpstr>Структура доходов на 2023 год</vt:lpstr>
      <vt:lpstr>Структура доходов на 2024 год</vt:lpstr>
      <vt:lpstr>Межбюджетные трансферты</vt:lpstr>
      <vt:lpstr>Налоговые и неналоговые доходы бюджета</vt:lpstr>
      <vt:lpstr>Расходы</vt:lpstr>
      <vt:lpstr>Расходы по разделам и подразделам классификации расходов бюджета</vt:lpstr>
      <vt:lpstr>Слайд 23</vt:lpstr>
      <vt:lpstr>Слайд 24</vt:lpstr>
      <vt:lpstr>Слайд 25</vt:lpstr>
      <vt:lpstr>Слайд 26</vt:lpstr>
      <vt:lpstr>Расходы бюджета в разрезе муниципальных программ</vt:lpstr>
      <vt:lpstr>Муниципальная программа «Развитие образования Фурмановского муниципального района</vt:lpstr>
      <vt:lpstr>Муниципальная программа «Развитие образования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«Безопасный район»</vt:lpstr>
      <vt:lpstr>Муниципальная программа «Безопасный район»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«Обеспечение доступным и комфортным жильем населения Фурмановского муниципального района»</vt:lpstr>
      <vt:lpstr>Муниципальная программа «Обеспечение доступным и комфортным жильем населения Фурмановского муниципального района»</vt:lpstr>
      <vt:lpstr>Непрограммные направления деятельности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k51n2</cp:lastModifiedBy>
  <cp:revision>498</cp:revision>
  <dcterms:created xsi:type="dcterms:W3CDTF">2016-06-22T11:14:51Z</dcterms:created>
  <dcterms:modified xsi:type="dcterms:W3CDTF">2021-11-30T12:12:09Z</dcterms:modified>
</cp:coreProperties>
</file>