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7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80" r:id="rId11"/>
    <p:sldId id="285" r:id="rId12"/>
    <p:sldId id="283" r:id="rId13"/>
    <p:sldId id="284" r:id="rId14"/>
    <p:sldId id="275" r:id="rId15"/>
    <p:sldId id="286" r:id="rId16"/>
    <p:sldId id="287" r:id="rId17"/>
    <p:sldId id="288" r:id="rId18"/>
    <p:sldId id="289" r:id="rId19"/>
    <p:sldId id="279" r:id="rId20"/>
    <p:sldId id="290" r:id="rId21"/>
    <p:sldId id="265" r:id="rId22"/>
    <p:sldId id="291" r:id="rId23"/>
    <p:sldId id="292" r:id="rId24"/>
    <p:sldId id="293" r:id="rId25"/>
    <p:sldId id="294" r:id="rId26"/>
    <p:sldId id="325" r:id="rId27"/>
    <p:sldId id="295" r:id="rId28"/>
    <p:sldId id="296" r:id="rId29"/>
    <p:sldId id="297" r:id="rId30"/>
    <p:sldId id="298" r:id="rId31"/>
    <p:sldId id="299" r:id="rId32"/>
    <p:sldId id="300" r:id="rId33"/>
    <p:sldId id="301" r:id="rId34"/>
    <p:sldId id="302" r:id="rId35"/>
    <p:sldId id="312" r:id="rId36"/>
    <p:sldId id="313" r:id="rId37"/>
    <p:sldId id="303" r:id="rId38"/>
    <p:sldId id="304" r:id="rId39"/>
    <p:sldId id="314" r:id="rId40"/>
    <p:sldId id="305" r:id="rId41"/>
    <p:sldId id="315" r:id="rId42"/>
    <p:sldId id="316" r:id="rId43"/>
    <p:sldId id="306" r:id="rId44"/>
    <p:sldId id="307" r:id="rId45"/>
    <p:sldId id="319" r:id="rId46"/>
    <p:sldId id="317" r:id="rId47"/>
    <p:sldId id="308" r:id="rId48"/>
    <p:sldId id="309" r:id="rId49"/>
    <p:sldId id="321" r:id="rId50"/>
    <p:sldId id="322" r:id="rId51"/>
    <p:sldId id="326" r:id="rId52"/>
    <p:sldId id="323" r:id="rId53"/>
    <p:sldId id="324" r:id="rId54"/>
    <p:sldId id="310" r:id="rId55"/>
    <p:sldId id="311" r:id="rId5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2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0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6.xlsx"/><Relationship Id="rId1" Type="http://schemas.openxmlformats.org/officeDocument/2006/relationships/themeOverride" Target="../theme/themeOverride2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7.xlsx"/><Relationship Id="rId1" Type="http://schemas.openxmlformats.org/officeDocument/2006/relationships/themeOverride" Target="../theme/themeOverride3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8.xlsx"/><Relationship Id="rId1" Type="http://schemas.openxmlformats.org/officeDocument/2006/relationships/themeOverride" Target="../theme/themeOverride4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9.xlsx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0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dLbls>
            <c:dLbl>
              <c:idx val="0"/>
              <c:layout>
                <c:manualLayout>
                  <c:x val="-2.9867461376316211E-3"/>
                  <c:y val="0.34722222222222487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0.29444444444444623"/>
                </c:manualLayout>
              </c:layout>
              <c:showVal val="1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792424.9</c:v>
                </c:pt>
                <c:pt idx="1">
                  <c:v>799904.8</c:v>
                </c:pt>
                <c:pt idx="2">
                  <c:v>7479.9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0.30277777777778014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0.28888888888889247"/>
                </c:manualLayout>
              </c:layout>
              <c:showVal val="1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829502.6</c:v>
                </c:pt>
                <c:pt idx="1">
                  <c:v>918693.3</c:v>
                </c:pt>
                <c:pt idx="2">
                  <c:v>89190.7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0.36666666666666903"/>
                </c:manualLayout>
              </c:layout>
              <c:showVal val="1"/>
            </c:dLbl>
            <c:dLbl>
              <c:idx val="1"/>
              <c:layout>
                <c:manualLayout>
                  <c:x val="2.9867461376316792E-3"/>
                  <c:y val="0.32222222222222435"/>
                </c:manualLayout>
              </c:layout>
              <c:showVal val="1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799705.7</c:v>
                </c:pt>
                <c:pt idx="1">
                  <c:v>813138</c:v>
                </c:pt>
                <c:pt idx="2">
                  <c:v>13432.3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2021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0.28055555555555556"/>
                </c:manualLayout>
              </c:layout>
              <c:showVal val="1"/>
            </c:dLbl>
            <c:dLbl>
              <c:idx val="1"/>
              <c:layout>
                <c:manualLayout>
                  <c:x val="1.4933730688157644E-3"/>
                  <c:y val="0.25833333333333325"/>
                </c:manualLayout>
              </c:layout>
              <c:showVal val="1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733089</c:v>
                </c:pt>
                <c:pt idx="1">
                  <c:v>734652.4</c:v>
                </c:pt>
                <c:pt idx="2">
                  <c:v>1563.4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2022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0.33888888888889385"/>
                </c:manualLayout>
              </c:layout>
              <c:showVal val="1"/>
            </c:dLbl>
            <c:dLbl>
              <c:idx val="1"/>
              <c:layout>
                <c:manualLayout>
                  <c:x val="1.4933730688158177E-3"/>
                  <c:y val="0.28611111111111109"/>
                </c:manualLayout>
              </c:layout>
              <c:showVal val="1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737565.9</c:v>
                </c:pt>
                <c:pt idx="1">
                  <c:v>737565.9</c:v>
                </c:pt>
                <c:pt idx="2">
                  <c:v>0</c:v>
                </c:pt>
              </c:numCache>
            </c:numRef>
          </c:val>
        </c:ser>
        <c:axId val="110790912"/>
        <c:axId val="117780480"/>
      </c:barChart>
      <c:catAx>
        <c:axId val="110790912"/>
        <c:scaling>
          <c:orientation val="minMax"/>
        </c:scaling>
        <c:axPos val="b"/>
        <c:tickLblPos val="nextTo"/>
        <c:crossAx val="117780480"/>
        <c:crosses val="autoZero"/>
        <c:auto val="1"/>
        <c:lblAlgn val="ctr"/>
        <c:lblOffset val="100"/>
      </c:catAx>
      <c:valAx>
        <c:axId val="117780480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11079091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0.39444444444444687"/>
                </c:manualLayout>
              </c:layout>
              <c:showVal val="1"/>
            </c:dLbl>
            <c:dLbl>
              <c:idx val="2"/>
              <c:layout>
                <c:manualLayout>
                  <c:x val="1.4933730688158134E-3"/>
                  <c:y val="0.31666666666666904"/>
                </c:manualLayout>
              </c:layout>
              <c:showVal val="1"/>
            </c:dLbl>
            <c:dLbl>
              <c:idx val="3"/>
              <c:spPr/>
              <c:txPr>
                <a:bodyPr rot="0" vert="horz"/>
                <a:lstStyle/>
                <a:p>
                  <a:pPr>
                    <a:defRPr/>
                  </a:pPr>
                  <a:endParaRPr lang="ru-RU"/>
                </a:p>
              </c:txPr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#,##0.00">
                  <c:v>162321.1</c:v>
                </c:pt>
                <c:pt idx="1">
                  <c:v>13414</c:v>
                </c:pt>
                <c:pt idx="2" formatCode="#,##0.00">
                  <c:v>230684.6</c:v>
                </c:pt>
                <c:pt idx="3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0.35555555555555557"/>
                </c:manualLayout>
              </c:layout>
              <c:showVal val="1"/>
            </c:dLbl>
            <c:dLbl>
              <c:idx val="2"/>
              <c:layout>
                <c:manualLayout>
                  <c:x val="-2.9867461376316142E-3"/>
                  <c:y val="0.26944444444444482"/>
                </c:manualLayout>
              </c:layout>
              <c:showVal val="1"/>
            </c:dLbl>
            <c:dLbl>
              <c:idx val="3"/>
              <c:spPr/>
              <c:txPr>
                <a:bodyPr rot="0" vert="horz"/>
                <a:lstStyle/>
                <a:p>
                  <a:pPr>
                    <a:defRPr/>
                  </a:pPr>
                  <a:endParaRPr lang="ru-RU"/>
                </a:p>
              </c:txPr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 formatCode="#,##0.00">
                  <c:v>127075.9</c:v>
                </c:pt>
                <c:pt idx="1">
                  <c:v>3219.5</c:v>
                </c:pt>
                <c:pt idx="2" formatCode="#,##0.00">
                  <c:v>232603.5</c:v>
                </c:pt>
                <c:pt idx="3">
                  <c:v>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2022</c:v>
                </c:pt>
              </c:strCache>
            </c:strRef>
          </c:tx>
          <c:dLbls>
            <c:dLbl>
              <c:idx val="0"/>
              <c:layout>
                <c:manualLayout>
                  <c:x val="-1.4933730688158134E-3"/>
                  <c:y val="0.35000000000000031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0.31666666666666904"/>
                </c:manualLayout>
              </c:layout>
              <c:showVal val="1"/>
            </c:dLbl>
            <c:dLbl>
              <c:idx val="3"/>
              <c:spPr/>
              <c:txPr>
                <a:bodyPr rot="0" vert="horz"/>
                <a:lstStyle/>
                <a:p>
                  <a:pPr>
                    <a:defRPr/>
                  </a:pPr>
                  <a:endParaRPr lang="ru-RU"/>
                </a:p>
              </c:txPr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 formatCode="#,##0.00">
                  <c:v>131062.2</c:v>
                </c:pt>
                <c:pt idx="1">
                  <c:v>965.6</c:v>
                </c:pt>
                <c:pt idx="2" formatCode="#,##0.00">
                  <c:v>232681.4</c:v>
                </c:pt>
                <c:pt idx="3">
                  <c:v>4</c:v>
                </c:pt>
              </c:numCache>
            </c:numRef>
          </c:val>
        </c:ser>
        <c:axId val="129279104"/>
        <c:axId val="129280640"/>
      </c:barChart>
      <c:catAx>
        <c:axId val="129279104"/>
        <c:scaling>
          <c:orientation val="minMax"/>
        </c:scaling>
        <c:axPos val="b"/>
        <c:tickLblPos val="nextTo"/>
        <c:crossAx val="129280640"/>
        <c:crosses val="autoZero"/>
        <c:auto val="1"/>
        <c:lblAlgn val="ctr"/>
        <c:lblOffset val="100"/>
      </c:catAx>
      <c:valAx>
        <c:axId val="129280640"/>
        <c:scaling>
          <c:orientation val="minMax"/>
        </c:scaling>
        <c:delete val="1"/>
        <c:axPos val="l"/>
        <c:majorGridlines/>
        <c:numFmt formatCode="#,##0.00" sourceLinked="1"/>
        <c:tickLblPos val="none"/>
        <c:crossAx val="12927910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0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dLbls>
            <c:dLbl>
              <c:idx val="0"/>
              <c:layout>
                <c:manualLayout>
                  <c:x val="-2.9867461376316142E-3"/>
                  <c:y val="0.3472222222222223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0.29444444444444634"/>
                </c:manualLayout>
              </c:layout>
              <c:showVal val="1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542898.80000000005</c:v>
                </c:pt>
                <c:pt idx="1">
                  <c:v>582971.6</c:v>
                </c:pt>
                <c:pt idx="2">
                  <c:v>40072.800000000003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0.30277777777778025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0.28888888888889258"/>
                </c:manualLayout>
              </c:layout>
              <c:showVal val="1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564564.6</c:v>
                </c:pt>
                <c:pt idx="1">
                  <c:v>586236.69999999995</c:v>
                </c:pt>
                <c:pt idx="2">
                  <c:v>21672.1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0.36666666666666914"/>
                </c:manualLayout>
              </c:layout>
              <c:showVal val="1"/>
            </c:dLbl>
            <c:dLbl>
              <c:idx val="1"/>
              <c:layout>
                <c:manualLayout>
                  <c:x val="2.9867461376316684E-3"/>
                  <c:y val="0.32222222222222441"/>
                </c:manualLayout>
              </c:layout>
              <c:showVal val="1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572513.30000000005</c:v>
                </c:pt>
                <c:pt idx="1">
                  <c:v>572513.30000000005</c:v>
                </c:pt>
                <c:pt idx="2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2021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0.28055555555555556"/>
                </c:manualLayout>
              </c:layout>
              <c:showVal val="1"/>
            </c:dLbl>
            <c:dLbl>
              <c:idx val="1"/>
              <c:layout>
                <c:manualLayout>
                  <c:x val="1.4933730688157616E-3"/>
                  <c:y val="0.25833333333333325"/>
                </c:manualLayout>
              </c:layout>
              <c:showVal val="1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524862.9</c:v>
                </c:pt>
                <c:pt idx="1">
                  <c:v>526426.30000000005</c:v>
                </c:pt>
                <c:pt idx="2">
                  <c:v>1563.4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2022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0.33888888888889401"/>
                </c:manualLayout>
              </c:layout>
              <c:showVal val="1"/>
            </c:dLbl>
            <c:dLbl>
              <c:idx val="1"/>
              <c:layout>
                <c:manualLayout>
                  <c:x val="1.4933730688158151E-3"/>
                  <c:y val="0.28611111111111109"/>
                </c:manualLayout>
              </c:layout>
              <c:showVal val="1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532220.4</c:v>
                </c:pt>
                <c:pt idx="1">
                  <c:v>532220.4</c:v>
                </c:pt>
                <c:pt idx="2">
                  <c:v>0</c:v>
                </c:pt>
              </c:numCache>
            </c:numRef>
          </c:val>
        </c:ser>
        <c:axId val="101038336"/>
        <c:axId val="101126144"/>
      </c:barChart>
      <c:catAx>
        <c:axId val="101038336"/>
        <c:scaling>
          <c:orientation val="minMax"/>
        </c:scaling>
        <c:axPos val="b"/>
        <c:tickLblPos val="nextTo"/>
        <c:crossAx val="101126144"/>
        <c:crosses val="autoZero"/>
        <c:auto val="1"/>
        <c:lblAlgn val="ctr"/>
        <c:lblOffset val="100"/>
      </c:catAx>
      <c:valAx>
        <c:axId val="101126144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10103833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autoTitleDeleted val="1"/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effectLst>
              <a:outerShdw blurRad="50800" dist="50800" dir="5400000" sx="90000" sy="90000" algn="ctr" rotWithShape="0">
                <a:srgbClr val="000000">
                  <a:alpha val="43137"/>
                </a:srgbClr>
              </a:outerShdw>
            </a:effectLst>
          </c:spPr>
          <c:marker>
            <c:symbol val="none"/>
          </c:marker>
          <c:cat>
            <c:numRef>
              <c:f>Лист1!$A$2:$A$6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Лист1!$B$2:$B$6</c:f>
              <c:numCache>
                <c:formatCode>#,##0</c:formatCode>
                <c:ptCount val="5"/>
                <c:pt idx="0" formatCode="#,##0.00">
                  <c:v>116692.9</c:v>
                </c:pt>
                <c:pt idx="1">
                  <c:v>133633.70000000001</c:v>
                </c:pt>
                <c:pt idx="2" formatCode="#,##0.00">
                  <c:v>131697.4</c:v>
                </c:pt>
                <c:pt idx="3" formatCode="#,##0.00">
                  <c:v>127304</c:v>
                </c:pt>
                <c:pt idx="4" formatCode="General">
                  <c:v>132574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effectLst>
              <a:outerShdw blurRad="50800" dist="50800" dir="5400000" sx="90000" sy="90000" algn="ctr" rotWithShape="0">
                <a:srgbClr val="000000">
                  <a:alpha val="43137"/>
                </a:srgbClr>
              </a:outerShdw>
            </a:effectLst>
          </c:spPr>
          <c:marker>
            <c:symbol val="none"/>
          </c:marker>
          <c:cat>
            <c:numRef>
              <c:f>Лист1!$A$2:$A$6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Лист1!$C$2:$C$6</c:f>
              <c:numCache>
                <c:formatCode>#,##0.00</c:formatCode>
                <c:ptCount val="5"/>
                <c:pt idx="0" formatCode="General">
                  <c:v>42472.3</c:v>
                </c:pt>
                <c:pt idx="1">
                  <c:v>44452.5</c:v>
                </c:pt>
                <c:pt idx="2">
                  <c:v>34392.199999999997</c:v>
                </c:pt>
                <c:pt idx="3">
                  <c:v>34656</c:v>
                </c:pt>
                <c:pt idx="4" formatCode="General">
                  <c:v>34933.199999999997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ln>
              <a:solidFill>
                <a:srgbClr val="00B050"/>
              </a:solidFill>
            </a:ln>
            <a:effectLst>
              <a:outerShdw blurRad="50800" dist="50800" dir="5400000" sx="90000" sy="90000" algn="ctr" rotWithShape="0">
                <a:srgbClr val="000000">
                  <a:alpha val="43137"/>
                </a:srgbClr>
              </a:outerShdw>
            </a:effectLst>
          </c:spPr>
          <c:marker>
            <c:symbol val="none"/>
          </c:marker>
          <c:cat>
            <c:numRef>
              <c:f>Лист1!$A$2:$A$6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Лист1!$D$2:$D$6</c:f>
              <c:numCache>
                <c:formatCode>#,##0.00</c:formatCode>
                <c:ptCount val="5"/>
                <c:pt idx="0" formatCode="General">
                  <c:v>382359</c:v>
                </c:pt>
                <c:pt idx="1">
                  <c:v>386478.4</c:v>
                </c:pt>
                <c:pt idx="2">
                  <c:v>406423.7</c:v>
                </c:pt>
                <c:pt idx="3">
                  <c:v>362902.9</c:v>
                </c:pt>
                <c:pt idx="4" formatCode="General">
                  <c:v>364713.2</c:v>
                </c:pt>
              </c:numCache>
            </c:numRef>
          </c:val>
        </c:ser>
        <c:marker val="1"/>
        <c:axId val="117863168"/>
        <c:axId val="117799936"/>
      </c:lineChart>
      <c:valAx>
        <c:axId val="117799936"/>
        <c:scaling>
          <c:orientation val="minMax"/>
        </c:scaling>
        <c:axPos val="l"/>
        <c:majorGridlines/>
        <c:numFmt formatCode="#,##0.00" sourceLinked="1"/>
        <c:tickLblPos val="nextTo"/>
        <c:txPr>
          <a:bodyPr/>
          <a:lstStyle/>
          <a:p>
            <a:pPr>
              <a:defRPr sz="1050"/>
            </a:pPr>
            <a:endParaRPr lang="ru-RU"/>
          </a:p>
        </c:txPr>
        <c:crossAx val="117863168"/>
        <c:crosses val="autoZero"/>
        <c:crossBetween val="between"/>
      </c:valAx>
      <c:catAx>
        <c:axId val="117863168"/>
        <c:scaling>
          <c:orientation val="minMax"/>
        </c:scaling>
        <c:axPos val="b"/>
        <c:numFmt formatCode="General" sourceLinked="1"/>
        <c:tickLblPos val="nextTo"/>
        <c:crossAx val="117799936"/>
        <c:crosses val="autoZero"/>
        <c:auto val="1"/>
        <c:lblAlgn val="ctr"/>
        <c:lblOffset val="100"/>
      </c:cat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75"/>
      <c:perspective val="30"/>
    </c:view3D>
    <c:plotArea>
      <c:layout>
        <c:manualLayout>
          <c:layoutTarget val="inner"/>
          <c:xMode val="edge"/>
          <c:yMode val="edge"/>
          <c:x val="2.6475045834490615E-2"/>
          <c:y val="5.3383209826559433E-2"/>
          <c:w val="0.60128173891857628"/>
          <c:h val="0.8932335803468814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3"/>
              <c:layout>
                <c:manualLayout>
                  <c:x val="-3.6971932562484121E-2"/>
                  <c:y val="1.4098030087618263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Val val="1"/>
            </c:dLbl>
            <c:showVal val="1"/>
            <c:showLeaderLines val="1"/>
          </c:dLbls>
          <c:cat>
            <c:strRef>
              <c:f>Лист1!$A$2:$A$8</c:f>
              <c:strCache>
                <c:ptCount val="7"/>
                <c:pt idx="0">
                  <c:v>НДФЛ</c:v>
                </c:pt>
                <c:pt idx="1">
                  <c:v>Доходы от уплаты акцизов на нефтепродукты</c:v>
                </c:pt>
                <c:pt idx="2">
                  <c:v>Единый налог на вмененный доход</c:v>
                </c:pt>
                <c:pt idx="3">
                  <c:v>Единый сельскохозяйственный налог</c:v>
                </c:pt>
                <c:pt idx="4">
                  <c:v>Налог, взимаемый в связи с применением патентной системы налогообложения</c:v>
                </c:pt>
                <c:pt idx="5">
                  <c:v>Налог на добычу общераспространенных полезных ископаемых</c:v>
                </c:pt>
                <c:pt idx="6">
                  <c:v>Госпошлина</c:v>
                </c:pt>
              </c:strCache>
            </c:strRef>
          </c:cat>
          <c:val>
            <c:numRef>
              <c:f>Лист1!$B$2:$B$8</c:f>
              <c:numCache>
                <c:formatCode>0.0</c:formatCode>
                <c:ptCount val="7"/>
                <c:pt idx="0" formatCode="0">
                  <c:v>96047</c:v>
                </c:pt>
                <c:pt idx="1">
                  <c:v>5600.4</c:v>
                </c:pt>
                <c:pt idx="2" formatCode="0">
                  <c:v>10500</c:v>
                </c:pt>
                <c:pt idx="3" formatCode="0">
                  <c:v>210</c:v>
                </c:pt>
                <c:pt idx="4" formatCode="0">
                  <c:v>2800</c:v>
                </c:pt>
                <c:pt idx="5" formatCode="0">
                  <c:v>11640</c:v>
                </c:pt>
                <c:pt idx="6" formatCode="0">
                  <c:v>4900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9224041031568364"/>
          <c:y val="2.2792168646763696E-2"/>
          <c:w val="0.33135380095836853"/>
          <c:h val="0.9341569052984986"/>
        </c:manualLayout>
      </c:layout>
      <c:txPr>
        <a:bodyPr/>
        <a:lstStyle/>
        <a:p>
          <a:pPr>
            <a:defRPr sz="834" baseline="0"/>
          </a:pPr>
          <a:endParaRPr lang="ru-RU"/>
        </a:p>
      </c:txPr>
    </c:legend>
    <c:plotVisOnly val="1"/>
    <c:dispBlanksAs val="zero"/>
  </c:chart>
  <c:txPr>
    <a:bodyPr/>
    <a:lstStyle/>
    <a:p>
      <a:pPr>
        <a:defRPr sz="1072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75"/>
      <c:perspective val="30"/>
    </c:view3D>
    <c:sideWall>
      <c:spPr>
        <a:noFill/>
        <a:ln w="25394">
          <a:noFill/>
        </a:ln>
      </c:spPr>
    </c:sideWall>
    <c:backWall>
      <c:spPr>
        <a:noFill/>
        <a:ln w="25394">
          <a:noFill/>
        </a:ln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4"/>
              <c:layout>
                <c:manualLayout>
                  <c:x val="-2.0424218929706341E-3"/>
                  <c:y val="-4.2953130858643107E-2"/>
                </c:manualLayout>
              </c:layout>
              <c:showVal val="1"/>
            </c:dLbl>
            <c:dLbl>
              <c:idx val="5"/>
              <c:layout>
                <c:manualLayout>
                  <c:x val="7.0887512893475321E-2"/>
                  <c:y val="-1.3191226096737925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Доход от использования государственного имущества</c:v>
                </c:pt>
                <c:pt idx="1">
                  <c:v>Плата за негативное воздействие на окружающую среду</c:v>
                </c:pt>
                <c:pt idx="2">
                  <c:v>Доходы от оказания платных услуг (работ)</c:v>
                </c:pt>
                <c:pt idx="3">
                  <c:v>Доходы от продажи материальных и нематериальных активов</c:v>
                </c:pt>
                <c:pt idx="4">
                  <c:v>Штрафы</c:v>
                </c:pt>
                <c:pt idx="5">
                  <c:v>Прочие неналоговые доходы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6096.2</c:v>
                </c:pt>
                <c:pt idx="1">
                  <c:v>96.9</c:v>
                </c:pt>
                <c:pt idx="2">
                  <c:v>27000</c:v>
                </c:pt>
                <c:pt idx="3">
                  <c:v>1030</c:v>
                </c:pt>
                <c:pt idx="4">
                  <c:v>65.099999999999994</c:v>
                </c:pt>
                <c:pt idx="5">
                  <c:v>104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0328528490390321"/>
          <c:y val="0"/>
          <c:w val="0.34079356740341521"/>
          <c:h val="0.88647275618921839"/>
        </c:manualLayout>
      </c:layout>
      <c:txPr>
        <a:bodyPr/>
        <a:lstStyle/>
        <a:p>
          <a:pPr>
            <a:defRPr sz="896"/>
          </a:pPr>
          <a:endParaRPr lang="ru-RU"/>
        </a:p>
      </c:txPr>
    </c:legend>
    <c:plotVisOnly val="1"/>
    <c:dispBlanksAs val="zero"/>
  </c:chart>
  <c:txPr>
    <a:bodyPr/>
    <a:lstStyle/>
    <a:p>
      <a:pPr>
        <a:defRPr sz="1008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75"/>
      <c:perspective val="30"/>
    </c:view3D>
    <c:plotArea>
      <c:layout>
        <c:manualLayout>
          <c:layoutTarget val="inner"/>
          <c:xMode val="edge"/>
          <c:yMode val="edge"/>
          <c:x val="2.6475045834490615E-2"/>
          <c:y val="5.3383209826559433E-2"/>
          <c:w val="0.6012817389185765"/>
          <c:h val="0.8932335803468813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3"/>
              <c:layout>
                <c:manualLayout>
                  <c:x val="-3.6971932562484135E-2"/>
                  <c:y val="1.4098030087618263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Val val="1"/>
            </c:dLbl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НДФЛ</c:v>
                </c:pt>
                <c:pt idx="1">
                  <c:v>Доходы от уплаты акцизов на нефтепродукты</c:v>
                </c:pt>
                <c:pt idx="2">
                  <c:v>Единый сельскохозяйственный налог</c:v>
                </c:pt>
                <c:pt idx="3">
                  <c:v>Налог, взимаемый в связи с применением патентной системы налогообложения</c:v>
                </c:pt>
                <c:pt idx="4">
                  <c:v>Налог на добычу общераспространенных полезных ископаемых</c:v>
                </c:pt>
                <c:pt idx="5">
                  <c:v>Госпошлина</c:v>
                </c:pt>
              </c:strCache>
            </c:strRef>
          </c:cat>
          <c:val>
            <c:numRef>
              <c:f>Лист1!$B$2:$B$7</c:f>
              <c:numCache>
                <c:formatCode>#,##0</c:formatCode>
                <c:ptCount val="6"/>
                <c:pt idx="0">
                  <c:v>100870</c:v>
                </c:pt>
                <c:pt idx="1">
                  <c:v>6304</c:v>
                </c:pt>
                <c:pt idx="2" formatCode="General">
                  <c:v>210</c:v>
                </c:pt>
                <c:pt idx="3">
                  <c:v>2800</c:v>
                </c:pt>
                <c:pt idx="4">
                  <c:v>12110</c:v>
                </c:pt>
                <c:pt idx="5">
                  <c:v>5010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9224041031568364"/>
          <c:y val="2.2792168646763696E-2"/>
          <c:w val="0.33135380095836864"/>
          <c:h val="0.9341569052984986"/>
        </c:manualLayout>
      </c:layout>
      <c:txPr>
        <a:bodyPr/>
        <a:lstStyle/>
        <a:p>
          <a:pPr>
            <a:defRPr sz="834" baseline="0"/>
          </a:pPr>
          <a:endParaRPr lang="ru-RU"/>
        </a:p>
      </c:txPr>
    </c:legend>
    <c:plotVisOnly val="1"/>
    <c:dispBlanksAs val="zero"/>
  </c:chart>
  <c:txPr>
    <a:bodyPr/>
    <a:lstStyle/>
    <a:p>
      <a:pPr>
        <a:defRPr sz="1072"/>
      </a:pPr>
      <a:endParaRPr lang="ru-RU"/>
    </a:p>
  </c:tx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75"/>
      <c:perspective val="30"/>
    </c:view3D>
    <c:sideWall>
      <c:spPr>
        <a:noFill/>
        <a:ln w="25394">
          <a:noFill/>
        </a:ln>
      </c:spPr>
    </c:sideWall>
    <c:backWall>
      <c:spPr>
        <a:noFill/>
        <a:ln w="25394">
          <a:noFill/>
        </a:ln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4"/>
              <c:layout>
                <c:manualLayout>
                  <c:x val="-2.0424218929706345E-3"/>
                  <c:y val="-4.2953130858643128E-2"/>
                </c:manualLayout>
              </c:layout>
              <c:showVal val="1"/>
            </c:dLbl>
            <c:dLbl>
              <c:idx val="5"/>
              <c:layout>
                <c:manualLayout>
                  <c:x val="7.0887512893475321E-2"/>
                  <c:y val="-1.3191226096737925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Доход от использования государственного имущества</c:v>
                </c:pt>
                <c:pt idx="1">
                  <c:v>Плата за негативное воздействие на окружающую среду</c:v>
                </c:pt>
                <c:pt idx="2">
                  <c:v>Доходы от оказания платных услуг (работ)</c:v>
                </c:pt>
                <c:pt idx="3">
                  <c:v>Доходы от продажи материальных и нематериальных активов</c:v>
                </c:pt>
                <c:pt idx="4">
                  <c:v>Штрафы</c:v>
                </c:pt>
                <c:pt idx="5">
                  <c:v>Прочие неналоговые доходы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6335.2</c:v>
                </c:pt>
                <c:pt idx="1">
                  <c:v>100.8</c:v>
                </c:pt>
                <c:pt idx="2">
                  <c:v>27000</c:v>
                </c:pt>
                <c:pt idx="3">
                  <c:v>1050</c:v>
                </c:pt>
                <c:pt idx="4">
                  <c:v>65.099999999999994</c:v>
                </c:pt>
                <c:pt idx="5">
                  <c:v>104.8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0328528490390321"/>
          <c:y val="0"/>
          <c:w val="0.34079356740341521"/>
          <c:h val="0.88647275618921839"/>
        </c:manualLayout>
      </c:layout>
      <c:txPr>
        <a:bodyPr/>
        <a:lstStyle/>
        <a:p>
          <a:pPr>
            <a:defRPr sz="896"/>
          </a:pPr>
          <a:endParaRPr lang="ru-RU"/>
        </a:p>
      </c:txPr>
    </c:legend>
    <c:plotVisOnly val="1"/>
    <c:dispBlanksAs val="zero"/>
  </c:chart>
  <c:txPr>
    <a:bodyPr/>
    <a:lstStyle/>
    <a:p>
      <a:pPr>
        <a:defRPr sz="1008"/>
      </a:pPr>
      <a:endParaRPr lang="ru-RU"/>
    </a:p>
  </c:txPr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75"/>
      <c:perspective val="30"/>
    </c:view3D>
    <c:plotArea>
      <c:layout>
        <c:manualLayout>
          <c:layoutTarget val="inner"/>
          <c:xMode val="edge"/>
          <c:yMode val="edge"/>
          <c:x val="2.6475045834490618E-2"/>
          <c:y val="5.3383209826559433E-2"/>
          <c:w val="0.60128173891857672"/>
          <c:h val="0.8932335803468813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3"/>
              <c:layout>
                <c:manualLayout>
                  <c:x val="-3.6971932562484149E-2"/>
                  <c:y val="1.4098030087618263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Val val="1"/>
            </c:dLbl>
            <c:dLbl>
              <c:idx val="4"/>
              <c:layout>
                <c:manualLayout>
                  <c:x val="1.8467286183821616E-3"/>
                  <c:y val="-3.8406884553579795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НДФЛ</c:v>
                </c:pt>
                <c:pt idx="1">
                  <c:v>Доходы от уплаты акцизов на нефтепродукты</c:v>
                </c:pt>
                <c:pt idx="2">
                  <c:v>Единый сельскохозяйственный налог</c:v>
                </c:pt>
                <c:pt idx="3">
                  <c:v>Налог, взимаемый в связи с применением патентной системы налогообложения</c:v>
                </c:pt>
                <c:pt idx="4">
                  <c:v>Налог на добычу общераспространенных полезных ископаемых</c:v>
                </c:pt>
                <c:pt idx="5">
                  <c:v>Госпошлина</c:v>
                </c:pt>
              </c:strCache>
            </c:strRef>
          </c:cat>
          <c:val>
            <c:numRef>
              <c:f>Лист1!$B$2:$B$7</c:f>
              <c:numCache>
                <c:formatCode>0</c:formatCode>
                <c:ptCount val="6"/>
                <c:pt idx="0">
                  <c:v>105790</c:v>
                </c:pt>
                <c:pt idx="1">
                  <c:v>6304</c:v>
                </c:pt>
                <c:pt idx="2" formatCode="#,##0">
                  <c:v>210</c:v>
                </c:pt>
                <c:pt idx="3" formatCode="General">
                  <c:v>2800</c:v>
                </c:pt>
                <c:pt idx="4" formatCode="#,##0">
                  <c:v>12460</c:v>
                </c:pt>
                <c:pt idx="5" formatCode="#,##0">
                  <c:v>5010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9224041031568364"/>
          <c:y val="2.2792168646763696E-2"/>
          <c:w val="0.33135380095836875"/>
          <c:h val="0.9341569052984986"/>
        </c:manualLayout>
      </c:layout>
      <c:txPr>
        <a:bodyPr/>
        <a:lstStyle/>
        <a:p>
          <a:pPr>
            <a:defRPr sz="834" baseline="0"/>
          </a:pPr>
          <a:endParaRPr lang="ru-RU"/>
        </a:p>
      </c:txPr>
    </c:legend>
    <c:plotVisOnly val="1"/>
    <c:dispBlanksAs val="zero"/>
  </c:chart>
  <c:txPr>
    <a:bodyPr/>
    <a:lstStyle/>
    <a:p>
      <a:pPr>
        <a:defRPr sz="1072"/>
      </a:pPr>
      <a:endParaRPr lang="ru-RU"/>
    </a:p>
  </c:txPr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75"/>
      <c:perspective val="30"/>
    </c:view3D>
    <c:sideWall>
      <c:spPr>
        <a:noFill/>
        <a:ln w="25394">
          <a:noFill/>
        </a:ln>
      </c:spPr>
    </c:sideWall>
    <c:backWall>
      <c:spPr>
        <a:noFill/>
        <a:ln w="25394">
          <a:noFill/>
        </a:ln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4"/>
              <c:layout>
                <c:manualLayout>
                  <c:x val="-2.0424218929706354E-3"/>
                  <c:y val="-4.2953130858643142E-2"/>
                </c:manualLayout>
              </c:layout>
              <c:showVal val="1"/>
            </c:dLbl>
            <c:dLbl>
              <c:idx val="5"/>
              <c:layout>
                <c:manualLayout>
                  <c:x val="7.0887512893475321E-2"/>
                  <c:y val="-1.3191226096737925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Доход от использования государственного имущества</c:v>
                </c:pt>
                <c:pt idx="1">
                  <c:v>Плата за негативное воздействие на окружающую среду</c:v>
                </c:pt>
                <c:pt idx="2">
                  <c:v>Доходы от оказания платных услуг (работ)</c:v>
                </c:pt>
                <c:pt idx="3">
                  <c:v>Доходы от продажи материальных и нематериальных активов</c:v>
                </c:pt>
                <c:pt idx="4">
                  <c:v>Штрафы</c:v>
                </c:pt>
                <c:pt idx="5">
                  <c:v>Прочие неналоговые доходы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6588.5</c:v>
                </c:pt>
                <c:pt idx="1">
                  <c:v>104.8</c:v>
                </c:pt>
                <c:pt idx="2">
                  <c:v>27000</c:v>
                </c:pt>
                <c:pt idx="3">
                  <c:v>1070</c:v>
                </c:pt>
                <c:pt idx="4">
                  <c:v>65.099999999999994</c:v>
                </c:pt>
                <c:pt idx="5">
                  <c:v>104.8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0328528490390321"/>
          <c:y val="0"/>
          <c:w val="0.34079356740341521"/>
          <c:h val="0.88647275618921839"/>
        </c:manualLayout>
      </c:layout>
      <c:txPr>
        <a:bodyPr/>
        <a:lstStyle/>
        <a:p>
          <a:pPr>
            <a:defRPr sz="896"/>
          </a:pPr>
          <a:endParaRPr lang="ru-RU"/>
        </a:p>
      </c:txPr>
    </c:legend>
    <c:plotVisOnly val="1"/>
    <c:dispBlanksAs val="zero"/>
  </c:chart>
  <c:txPr>
    <a:bodyPr/>
    <a:lstStyle/>
    <a:p>
      <a:pPr>
        <a:defRPr sz="1008"/>
      </a:pPr>
      <a:endParaRPr lang="ru-RU"/>
    </a:p>
  </c:txPr>
  <c:externalData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3AF6BA-E93F-462F-AEDF-DB0D6FEFB0A3}" type="doc">
      <dgm:prSet loTypeId="urn:microsoft.com/office/officeart/2005/8/layout/radial2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9A35D1-0267-42C2-AED0-8DCBE378A85F}">
      <dgm:prSet phldrT="[Текст]" custT="1"/>
      <dgm:spPr/>
      <dgm:t>
        <a:bodyPr/>
        <a:lstStyle/>
        <a:p>
          <a:r>
            <a:rPr lang="ru-RU" sz="1200" dirty="0" smtClean="0"/>
            <a:t>Бюджет Фурмановского муниципального района</a:t>
          </a:r>
          <a:endParaRPr lang="ru-RU" sz="1200" dirty="0"/>
        </a:p>
      </dgm:t>
    </dgm:pt>
    <dgm:pt modelId="{5996F7BC-44CC-44B1-9836-F91A6627D88D}" type="parTrans" cxnId="{5D298686-09AD-47C8-A6C9-90E1D1C62ADE}">
      <dgm:prSet/>
      <dgm:spPr/>
      <dgm:t>
        <a:bodyPr/>
        <a:lstStyle/>
        <a:p>
          <a:endParaRPr lang="ru-RU"/>
        </a:p>
      </dgm:t>
    </dgm:pt>
    <dgm:pt modelId="{9C520113-4C3E-4115-BFC0-8EEEEC72BC9A}" type="sibTrans" cxnId="{5D298686-09AD-47C8-A6C9-90E1D1C62ADE}">
      <dgm:prSet/>
      <dgm:spPr/>
      <dgm:t>
        <a:bodyPr/>
        <a:lstStyle/>
        <a:p>
          <a:endParaRPr lang="ru-RU"/>
        </a:p>
      </dgm:t>
    </dgm:pt>
    <dgm:pt modelId="{50FA5AD2-D2D2-469B-8162-610FF38BDF1F}">
      <dgm:prSet phldrT="[Текст]" custT="1"/>
      <dgm:spPr/>
      <dgm:t>
        <a:bodyPr/>
        <a:lstStyle/>
        <a:p>
          <a:r>
            <a:rPr lang="ru-RU" sz="1200" dirty="0" smtClean="0"/>
            <a:t>Бюджет Фурмановского городского поселения</a:t>
          </a:r>
          <a:endParaRPr lang="ru-RU" sz="1200" dirty="0"/>
        </a:p>
      </dgm:t>
    </dgm:pt>
    <dgm:pt modelId="{ED0E634A-629C-4C3E-B60C-4D52FED4EA17}" type="parTrans" cxnId="{81C5AA4D-E37B-4AEF-9987-38BDD145A1D0}">
      <dgm:prSet/>
      <dgm:spPr/>
      <dgm:t>
        <a:bodyPr/>
        <a:lstStyle/>
        <a:p>
          <a:endParaRPr lang="ru-RU"/>
        </a:p>
      </dgm:t>
    </dgm:pt>
    <dgm:pt modelId="{5468445F-A4AD-4F74-A9CC-CDE75CDBD961}" type="sibTrans" cxnId="{81C5AA4D-E37B-4AEF-9987-38BDD145A1D0}">
      <dgm:prSet/>
      <dgm:spPr/>
      <dgm:t>
        <a:bodyPr/>
        <a:lstStyle/>
        <a:p>
          <a:endParaRPr lang="ru-RU"/>
        </a:p>
      </dgm:t>
    </dgm:pt>
    <dgm:pt modelId="{839AE37B-8EDA-4814-B3D8-0156539ADF4A}">
      <dgm:prSet phldrT="[Текст]" custT="1"/>
      <dgm:spPr/>
      <dgm:t>
        <a:bodyPr/>
        <a:lstStyle/>
        <a:p>
          <a:r>
            <a:rPr lang="ru-RU" sz="1200" dirty="0" smtClean="0"/>
            <a:t>Бюджеты сельских поселений Фурмановского муниципального района</a:t>
          </a:r>
          <a:endParaRPr lang="ru-RU" sz="1200" dirty="0"/>
        </a:p>
      </dgm:t>
    </dgm:pt>
    <dgm:pt modelId="{5A0963FB-950C-4091-9FC2-0F4792918F62}" type="parTrans" cxnId="{2610CD33-10C9-4907-8FDB-026E4DD668C5}">
      <dgm:prSet/>
      <dgm:spPr/>
      <dgm:t>
        <a:bodyPr/>
        <a:lstStyle/>
        <a:p>
          <a:endParaRPr lang="ru-RU"/>
        </a:p>
      </dgm:t>
    </dgm:pt>
    <dgm:pt modelId="{3174381C-6F08-425B-B79E-B04D4D7FD472}" type="sibTrans" cxnId="{2610CD33-10C9-4907-8FDB-026E4DD668C5}">
      <dgm:prSet/>
      <dgm:spPr/>
      <dgm:t>
        <a:bodyPr/>
        <a:lstStyle/>
        <a:p>
          <a:endParaRPr lang="ru-RU"/>
        </a:p>
      </dgm:t>
    </dgm:pt>
    <dgm:pt modelId="{9ACA4F12-2313-42CC-8898-A3EC99BFD134}" type="pres">
      <dgm:prSet presAssocID="{CC3AF6BA-E93F-462F-AEDF-DB0D6FEFB0A3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FB6B7E2-4CDF-4212-9401-DC315956821E}" type="pres">
      <dgm:prSet presAssocID="{CC3AF6BA-E93F-462F-AEDF-DB0D6FEFB0A3}" presName="cycle" presStyleCnt="0"/>
      <dgm:spPr/>
    </dgm:pt>
    <dgm:pt modelId="{44FAE901-9636-4F92-A90A-975CABC2BF70}" type="pres">
      <dgm:prSet presAssocID="{CC3AF6BA-E93F-462F-AEDF-DB0D6FEFB0A3}" presName="centerShape" presStyleCnt="0"/>
      <dgm:spPr/>
    </dgm:pt>
    <dgm:pt modelId="{50803CA1-9674-4892-B4E7-5D4EE93F4F49}" type="pres">
      <dgm:prSet presAssocID="{CC3AF6BA-E93F-462F-AEDF-DB0D6FEFB0A3}" presName="connSite" presStyleLbl="node1" presStyleIdx="0" presStyleCnt="4"/>
      <dgm:spPr/>
    </dgm:pt>
    <dgm:pt modelId="{4DD04CA9-AB15-4068-A1BE-071B30FF6160}" type="pres">
      <dgm:prSet presAssocID="{CC3AF6BA-E93F-462F-AEDF-DB0D6FEFB0A3}" presName="visible" presStyleLbl="node1" presStyleIdx="0" presStyleCnt="4" custScaleX="149994" custScaleY="153663"/>
      <dgm:spPr/>
    </dgm:pt>
    <dgm:pt modelId="{CEDF3607-7028-4830-A8A3-B241EB6A890B}" type="pres">
      <dgm:prSet presAssocID="{5996F7BC-44CC-44B1-9836-F91A6627D88D}" presName="Name25" presStyleLbl="parChTrans1D1" presStyleIdx="0" presStyleCnt="3"/>
      <dgm:spPr/>
      <dgm:t>
        <a:bodyPr/>
        <a:lstStyle/>
        <a:p>
          <a:endParaRPr lang="ru-RU"/>
        </a:p>
      </dgm:t>
    </dgm:pt>
    <dgm:pt modelId="{1EE8E450-1231-4159-8A3F-02145AD750F7}" type="pres">
      <dgm:prSet presAssocID="{209A35D1-0267-42C2-AED0-8DCBE378A85F}" presName="node" presStyleCnt="0"/>
      <dgm:spPr/>
    </dgm:pt>
    <dgm:pt modelId="{5698A1E3-05BF-4AB2-A784-A84AE51ADE16}" type="pres">
      <dgm:prSet presAssocID="{209A35D1-0267-42C2-AED0-8DCBE378A85F}" presName="parentNode" presStyleLbl="node1" presStyleIdx="1" presStyleCnt="4" custScaleX="136909" custScaleY="135095" custLinFactNeighborX="84694" custLinFactNeighborY="1762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26FF47-A923-48B0-AF52-3A405E0BEF2C}" type="pres">
      <dgm:prSet presAssocID="{209A35D1-0267-42C2-AED0-8DCBE378A85F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3DB913-9535-41CB-B066-F4FCC87F7A0A}" type="pres">
      <dgm:prSet presAssocID="{ED0E634A-629C-4C3E-B60C-4D52FED4EA17}" presName="Name25" presStyleLbl="parChTrans1D1" presStyleIdx="1" presStyleCnt="3"/>
      <dgm:spPr/>
      <dgm:t>
        <a:bodyPr/>
        <a:lstStyle/>
        <a:p>
          <a:endParaRPr lang="ru-RU"/>
        </a:p>
      </dgm:t>
    </dgm:pt>
    <dgm:pt modelId="{9267CFD2-F997-44CA-B8E7-EB8A39FD34F0}" type="pres">
      <dgm:prSet presAssocID="{50FA5AD2-D2D2-469B-8162-610FF38BDF1F}" presName="node" presStyleCnt="0"/>
      <dgm:spPr/>
    </dgm:pt>
    <dgm:pt modelId="{0E5153C4-F0CE-4B16-BA55-CEE538B4844A}" type="pres">
      <dgm:prSet presAssocID="{50FA5AD2-D2D2-469B-8162-610FF38BDF1F}" presName="parentNode" presStyleLbl="node1" presStyleIdx="2" presStyleCnt="4" custScaleX="132154" custScaleY="132153" custLinFactX="100000" custLinFactNeighborX="104064" custLinFactNeighborY="355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2CA62D-6DDF-45BB-876E-0EA416E0648D}" type="pres">
      <dgm:prSet presAssocID="{50FA5AD2-D2D2-469B-8162-610FF38BDF1F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91220D-584C-4326-A0D5-609DAE4B40F9}" type="pres">
      <dgm:prSet presAssocID="{5A0963FB-950C-4091-9FC2-0F4792918F62}" presName="Name25" presStyleLbl="parChTrans1D1" presStyleIdx="2" presStyleCnt="3"/>
      <dgm:spPr/>
      <dgm:t>
        <a:bodyPr/>
        <a:lstStyle/>
        <a:p>
          <a:endParaRPr lang="ru-RU"/>
        </a:p>
      </dgm:t>
    </dgm:pt>
    <dgm:pt modelId="{89039FE4-D1BE-49D8-B8EF-E26277EC54D0}" type="pres">
      <dgm:prSet presAssocID="{839AE37B-8EDA-4814-B3D8-0156539ADF4A}" presName="node" presStyleCnt="0"/>
      <dgm:spPr/>
    </dgm:pt>
    <dgm:pt modelId="{9C2339E5-DAC3-47B8-BD59-EC7C88054F3F}" type="pres">
      <dgm:prSet presAssocID="{839AE37B-8EDA-4814-B3D8-0156539ADF4A}" presName="parentNode" presStyleLbl="node1" presStyleIdx="3" presStyleCnt="4" custScaleX="136714" custScaleY="134655" custLinFactNeighborX="74028" custLinFactNeighborY="-1980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C18B5D-6EA2-472F-AEED-AE54FEBAC4F0}" type="pres">
      <dgm:prSet presAssocID="{839AE37B-8EDA-4814-B3D8-0156539ADF4A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5E1959E-F8BB-4E34-BA32-C91E250E499F}" type="presOf" srcId="{839AE37B-8EDA-4814-B3D8-0156539ADF4A}" destId="{9C2339E5-DAC3-47B8-BD59-EC7C88054F3F}" srcOrd="0" destOrd="0" presId="urn:microsoft.com/office/officeart/2005/8/layout/radial2"/>
    <dgm:cxn modelId="{2610CD33-10C9-4907-8FDB-026E4DD668C5}" srcId="{CC3AF6BA-E93F-462F-AEDF-DB0D6FEFB0A3}" destId="{839AE37B-8EDA-4814-B3D8-0156539ADF4A}" srcOrd="2" destOrd="0" parTransId="{5A0963FB-950C-4091-9FC2-0F4792918F62}" sibTransId="{3174381C-6F08-425B-B79E-B04D4D7FD472}"/>
    <dgm:cxn modelId="{81C5AA4D-E37B-4AEF-9987-38BDD145A1D0}" srcId="{CC3AF6BA-E93F-462F-AEDF-DB0D6FEFB0A3}" destId="{50FA5AD2-D2D2-469B-8162-610FF38BDF1F}" srcOrd="1" destOrd="0" parTransId="{ED0E634A-629C-4C3E-B60C-4D52FED4EA17}" sibTransId="{5468445F-A4AD-4F74-A9CC-CDE75CDBD961}"/>
    <dgm:cxn modelId="{5D298686-09AD-47C8-A6C9-90E1D1C62ADE}" srcId="{CC3AF6BA-E93F-462F-AEDF-DB0D6FEFB0A3}" destId="{209A35D1-0267-42C2-AED0-8DCBE378A85F}" srcOrd="0" destOrd="0" parTransId="{5996F7BC-44CC-44B1-9836-F91A6627D88D}" sibTransId="{9C520113-4C3E-4115-BFC0-8EEEEC72BC9A}"/>
    <dgm:cxn modelId="{D46B5DA3-AFCF-4609-82DB-17F5B829CFA1}" type="presOf" srcId="{50FA5AD2-D2D2-469B-8162-610FF38BDF1F}" destId="{0E5153C4-F0CE-4B16-BA55-CEE538B4844A}" srcOrd="0" destOrd="0" presId="urn:microsoft.com/office/officeart/2005/8/layout/radial2"/>
    <dgm:cxn modelId="{24332D7E-BE0A-437A-9646-5CA4C60DE57B}" type="presOf" srcId="{5A0963FB-950C-4091-9FC2-0F4792918F62}" destId="{E891220D-584C-4326-A0D5-609DAE4B40F9}" srcOrd="0" destOrd="0" presId="urn:microsoft.com/office/officeart/2005/8/layout/radial2"/>
    <dgm:cxn modelId="{EE090639-6D90-4B05-B53F-252925ABF402}" type="presOf" srcId="{5996F7BC-44CC-44B1-9836-F91A6627D88D}" destId="{CEDF3607-7028-4830-A8A3-B241EB6A890B}" srcOrd="0" destOrd="0" presId="urn:microsoft.com/office/officeart/2005/8/layout/radial2"/>
    <dgm:cxn modelId="{625DA445-3FDF-491E-85AF-17345BC7C4E9}" type="presOf" srcId="{209A35D1-0267-42C2-AED0-8DCBE378A85F}" destId="{5698A1E3-05BF-4AB2-A784-A84AE51ADE16}" srcOrd="0" destOrd="0" presId="urn:microsoft.com/office/officeart/2005/8/layout/radial2"/>
    <dgm:cxn modelId="{949D574C-0851-41D1-91C6-0B0BE61ED9B2}" type="presOf" srcId="{CC3AF6BA-E93F-462F-AEDF-DB0D6FEFB0A3}" destId="{9ACA4F12-2313-42CC-8898-A3EC99BFD134}" srcOrd="0" destOrd="0" presId="urn:microsoft.com/office/officeart/2005/8/layout/radial2"/>
    <dgm:cxn modelId="{FF99B97B-8504-4CEA-BF5E-8B3028169A7F}" type="presOf" srcId="{ED0E634A-629C-4C3E-B60C-4D52FED4EA17}" destId="{3F3DB913-9535-41CB-B066-F4FCC87F7A0A}" srcOrd="0" destOrd="0" presId="urn:microsoft.com/office/officeart/2005/8/layout/radial2"/>
    <dgm:cxn modelId="{11B4AEE1-2C53-47D7-B54E-C58C02DB553B}" type="presParOf" srcId="{9ACA4F12-2313-42CC-8898-A3EC99BFD134}" destId="{0FB6B7E2-4CDF-4212-9401-DC315956821E}" srcOrd="0" destOrd="0" presId="urn:microsoft.com/office/officeart/2005/8/layout/radial2"/>
    <dgm:cxn modelId="{E4CA1BA1-77A4-49C0-8437-4BAF4DFFF953}" type="presParOf" srcId="{0FB6B7E2-4CDF-4212-9401-DC315956821E}" destId="{44FAE901-9636-4F92-A90A-975CABC2BF70}" srcOrd="0" destOrd="0" presId="urn:microsoft.com/office/officeart/2005/8/layout/radial2"/>
    <dgm:cxn modelId="{B19E5491-8E48-4CDF-B09E-B481515014A4}" type="presParOf" srcId="{44FAE901-9636-4F92-A90A-975CABC2BF70}" destId="{50803CA1-9674-4892-B4E7-5D4EE93F4F49}" srcOrd="0" destOrd="0" presId="urn:microsoft.com/office/officeart/2005/8/layout/radial2"/>
    <dgm:cxn modelId="{5174A1C4-10DA-4E48-B40B-03535E78A5F2}" type="presParOf" srcId="{44FAE901-9636-4F92-A90A-975CABC2BF70}" destId="{4DD04CA9-AB15-4068-A1BE-071B30FF6160}" srcOrd="1" destOrd="0" presId="urn:microsoft.com/office/officeart/2005/8/layout/radial2"/>
    <dgm:cxn modelId="{312CC0C8-AC16-43E8-9D8D-1082927453BF}" type="presParOf" srcId="{0FB6B7E2-4CDF-4212-9401-DC315956821E}" destId="{CEDF3607-7028-4830-A8A3-B241EB6A890B}" srcOrd="1" destOrd="0" presId="urn:microsoft.com/office/officeart/2005/8/layout/radial2"/>
    <dgm:cxn modelId="{563BEE67-F860-4DC0-8AA9-A0695636A551}" type="presParOf" srcId="{0FB6B7E2-4CDF-4212-9401-DC315956821E}" destId="{1EE8E450-1231-4159-8A3F-02145AD750F7}" srcOrd="2" destOrd="0" presId="urn:microsoft.com/office/officeart/2005/8/layout/radial2"/>
    <dgm:cxn modelId="{42B07BCB-1591-45D5-88B3-8965AD00C297}" type="presParOf" srcId="{1EE8E450-1231-4159-8A3F-02145AD750F7}" destId="{5698A1E3-05BF-4AB2-A784-A84AE51ADE16}" srcOrd="0" destOrd="0" presId="urn:microsoft.com/office/officeart/2005/8/layout/radial2"/>
    <dgm:cxn modelId="{21D8116B-6330-4331-B6B2-F670A37E61FE}" type="presParOf" srcId="{1EE8E450-1231-4159-8A3F-02145AD750F7}" destId="{E026FF47-A923-48B0-AF52-3A405E0BEF2C}" srcOrd="1" destOrd="0" presId="urn:microsoft.com/office/officeart/2005/8/layout/radial2"/>
    <dgm:cxn modelId="{83BFF351-C348-4C84-889B-391267D6BABD}" type="presParOf" srcId="{0FB6B7E2-4CDF-4212-9401-DC315956821E}" destId="{3F3DB913-9535-41CB-B066-F4FCC87F7A0A}" srcOrd="3" destOrd="0" presId="urn:microsoft.com/office/officeart/2005/8/layout/radial2"/>
    <dgm:cxn modelId="{B186D32D-4B3F-455C-A07C-C0EA9E5F5A5D}" type="presParOf" srcId="{0FB6B7E2-4CDF-4212-9401-DC315956821E}" destId="{9267CFD2-F997-44CA-B8E7-EB8A39FD34F0}" srcOrd="4" destOrd="0" presId="urn:microsoft.com/office/officeart/2005/8/layout/radial2"/>
    <dgm:cxn modelId="{31409C2A-F1FF-4B08-8ABB-F31C911DCA8A}" type="presParOf" srcId="{9267CFD2-F997-44CA-B8E7-EB8A39FD34F0}" destId="{0E5153C4-F0CE-4B16-BA55-CEE538B4844A}" srcOrd="0" destOrd="0" presId="urn:microsoft.com/office/officeart/2005/8/layout/radial2"/>
    <dgm:cxn modelId="{958CC4DF-1F54-4FFD-80C8-9611E066120C}" type="presParOf" srcId="{9267CFD2-F997-44CA-B8E7-EB8A39FD34F0}" destId="{782CA62D-6DDF-45BB-876E-0EA416E0648D}" srcOrd="1" destOrd="0" presId="urn:microsoft.com/office/officeart/2005/8/layout/radial2"/>
    <dgm:cxn modelId="{B4E8A78A-495C-4183-A9FF-946448B2502F}" type="presParOf" srcId="{0FB6B7E2-4CDF-4212-9401-DC315956821E}" destId="{E891220D-584C-4326-A0D5-609DAE4B40F9}" srcOrd="5" destOrd="0" presId="urn:microsoft.com/office/officeart/2005/8/layout/radial2"/>
    <dgm:cxn modelId="{45D12EA0-371B-4BDD-B60C-765F954289F4}" type="presParOf" srcId="{0FB6B7E2-4CDF-4212-9401-DC315956821E}" destId="{89039FE4-D1BE-49D8-B8EF-E26277EC54D0}" srcOrd="6" destOrd="0" presId="urn:microsoft.com/office/officeart/2005/8/layout/radial2"/>
    <dgm:cxn modelId="{C39F04E9-8385-4239-B720-75726F501775}" type="presParOf" srcId="{89039FE4-D1BE-49D8-B8EF-E26277EC54D0}" destId="{9C2339E5-DAC3-47B8-BD59-EC7C88054F3F}" srcOrd="0" destOrd="0" presId="urn:microsoft.com/office/officeart/2005/8/layout/radial2"/>
    <dgm:cxn modelId="{C6049222-AF3D-4309-B659-74BC568BDAF7}" type="presParOf" srcId="{89039FE4-D1BE-49D8-B8EF-E26277EC54D0}" destId="{D3C18B5D-6EA2-472F-AEED-AE54FEBAC4F0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D2D946E-4F5A-4E0E-A310-4A981FE66C7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3B5942A-C60A-4215-8CB3-B503BA0BF393}">
      <dgm:prSet phldrT="[Текст]"/>
      <dgm:spPr/>
      <dgm:t>
        <a:bodyPr/>
        <a:lstStyle/>
        <a:p>
          <a:r>
            <a:rPr lang="ru-RU" dirty="0" smtClean="0"/>
            <a:t>Поступающие в бюджет денежные средства являются </a:t>
          </a:r>
          <a:r>
            <a:rPr lang="ru-RU" b="1" dirty="0" smtClean="0"/>
            <a:t>доходами</a:t>
          </a:r>
          <a:endParaRPr lang="ru-RU" dirty="0"/>
        </a:p>
      </dgm:t>
    </dgm:pt>
    <dgm:pt modelId="{EAABEC80-4672-48B0-A7E1-3CE3D0D0E676}" type="parTrans" cxnId="{F1D089A0-B476-47C4-B784-4C5F416EFDA3}">
      <dgm:prSet/>
      <dgm:spPr/>
      <dgm:t>
        <a:bodyPr/>
        <a:lstStyle/>
        <a:p>
          <a:endParaRPr lang="ru-RU"/>
        </a:p>
      </dgm:t>
    </dgm:pt>
    <dgm:pt modelId="{EBB83BA3-D082-4737-B908-89001ECB626A}" type="sibTrans" cxnId="{F1D089A0-B476-47C4-B784-4C5F416EFDA3}">
      <dgm:prSet/>
      <dgm:spPr/>
      <dgm:t>
        <a:bodyPr/>
        <a:lstStyle/>
        <a:p>
          <a:endParaRPr lang="ru-RU"/>
        </a:p>
      </dgm:t>
    </dgm:pt>
    <dgm:pt modelId="{E2D24A1D-60D6-4BD1-B01C-50C8ABDF494E}">
      <dgm:prSet phldrT="[Текст]"/>
      <dgm:spPr/>
      <dgm:t>
        <a:bodyPr/>
        <a:lstStyle/>
        <a:p>
          <a:r>
            <a:rPr lang="ru-RU" b="1" dirty="0" smtClean="0"/>
            <a:t>Налоговые доходы </a:t>
          </a:r>
          <a:r>
            <a:rPr lang="ru-RU" dirty="0" smtClean="0"/>
            <a:t>(часть доходов граждан и организаций, которые они обязаны платить государству)</a:t>
          </a:r>
          <a:endParaRPr lang="ru-RU" dirty="0"/>
        </a:p>
      </dgm:t>
    </dgm:pt>
    <dgm:pt modelId="{EE161401-FE1E-426B-97BE-D782D904655F}" type="parTrans" cxnId="{1DE15C34-DFC5-4303-9BA4-0423157A32CB}">
      <dgm:prSet/>
      <dgm:spPr/>
      <dgm:t>
        <a:bodyPr/>
        <a:lstStyle/>
        <a:p>
          <a:endParaRPr lang="ru-RU"/>
        </a:p>
      </dgm:t>
    </dgm:pt>
    <dgm:pt modelId="{FD03EC44-697A-4BC3-BD84-557D0B9D93BF}" type="sibTrans" cxnId="{1DE15C34-DFC5-4303-9BA4-0423157A32CB}">
      <dgm:prSet/>
      <dgm:spPr/>
      <dgm:t>
        <a:bodyPr/>
        <a:lstStyle/>
        <a:p>
          <a:endParaRPr lang="ru-RU"/>
        </a:p>
      </dgm:t>
    </dgm:pt>
    <dgm:pt modelId="{70E76669-1892-4707-9409-5B5D60F3C11B}">
      <dgm:prSet phldrT="[Текст]"/>
      <dgm:spPr/>
      <dgm:t>
        <a:bodyPr/>
        <a:lstStyle/>
        <a:p>
          <a:r>
            <a:rPr lang="ru-RU" b="1" dirty="0" smtClean="0"/>
            <a:t>Неналоговые доходы </a:t>
          </a:r>
          <a:r>
            <a:rPr lang="ru-RU" dirty="0" smtClean="0"/>
            <a:t>(платежи в виде штрафов, санкций за нарушение законодательства, платежи за пользование имуществом государства, средства самообложения граждан)</a:t>
          </a:r>
          <a:endParaRPr lang="ru-RU" dirty="0"/>
        </a:p>
      </dgm:t>
    </dgm:pt>
    <dgm:pt modelId="{57204A41-5935-4FDF-B445-4EA1B61DC82E}" type="parTrans" cxnId="{A2AA4C7E-F04D-4CFC-BCAE-F5D35A9383BE}">
      <dgm:prSet/>
      <dgm:spPr/>
      <dgm:t>
        <a:bodyPr/>
        <a:lstStyle/>
        <a:p>
          <a:endParaRPr lang="ru-RU"/>
        </a:p>
      </dgm:t>
    </dgm:pt>
    <dgm:pt modelId="{64E181F6-C36A-4C1A-9E23-2ABB8BEAB100}" type="sibTrans" cxnId="{A2AA4C7E-F04D-4CFC-BCAE-F5D35A9383BE}">
      <dgm:prSet/>
      <dgm:spPr/>
      <dgm:t>
        <a:bodyPr/>
        <a:lstStyle/>
        <a:p>
          <a:endParaRPr lang="ru-RU"/>
        </a:p>
      </dgm:t>
    </dgm:pt>
    <dgm:pt modelId="{FC83E824-FE22-4A9D-A38E-0DAB55C45A6E}">
      <dgm:prSet/>
      <dgm:spPr/>
      <dgm:t>
        <a:bodyPr/>
        <a:lstStyle/>
        <a:p>
          <a:r>
            <a:rPr lang="ru-RU" b="1" dirty="0" smtClean="0"/>
            <a:t>Безвозмездные поступления </a:t>
          </a:r>
        </a:p>
        <a:p>
          <a:r>
            <a:rPr lang="ru-RU" dirty="0" smtClean="0"/>
            <a:t>(средства, которые поступают в бюджет безвозмездно из других бюджетов, а также от юридических и физических лиц)</a:t>
          </a:r>
          <a:endParaRPr lang="ru-RU" dirty="0"/>
        </a:p>
      </dgm:t>
    </dgm:pt>
    <dgm:pt modelId="{5AF09B0C-4F6A-4E77-856F-D2D4FDB1ACB7}" type="parTrans" cxnId="{8ED5CBED-054C-418A-89ED-E0F84CE4C2AC}">
      <dgm:prSet/>
      <dgm:spPr/>
      <dgm:t>
        <a:bodyPr/>
        <a:lstStyle/>
        <a:p>
          <a:endParaRPr lang="ru-RU"/>
        </a:p>
      </dgm:t>
    </dgm:pt>
    <dgm:pt modelId="{D4B672FD-4917-41E1-9FEB-A662A11C3A0D}" type="sibTrans" cxnId="{8ED5CBED-054C-418A-89ED-E0F84CE4C2AC}">
      <dgm:prSet/>
      <dgm:spPr/>
      <dgm:t>
        <a:bodyPr/>
        <a:lstStyle/>
        <a:p>
          <a:endParaRPr lang="ru-RU"/>
        </a:p>
      </dgm:t>
    </dgm:pt>
    <dgm:pt modelId="{845DD1A9-A77A-4F23-8745-739D82BA73A9}" type="pres">
      <dgm:prSet presAssocID="{6D2D946E-4F5A-4E0E-A310-4A981FE66C7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93D0A4A-C595-408D-A135-3ED545F70AC3}" type="pres">
      <dgm:prSet presAssocID="{F3B5942A-C60A-4215-8CB3-B503BA0BF393}" presName="hierRoot1" presStyleCnt="0"/>
      <dgm:spPr/>
    </dgm:pt>
    <dgm:pt modelId="{4C763ACB-79A6-4ACA-AF08-FAE0637D39D7}" type="pres">
      <dgm:prSet presAssocID="{F3B5942A-C60A-4215-8CB3-B503BA0BF393}" presName="composite" presStyleCnt="0"/>
      <dgm:spPr/>
    </dgm:pt>
    <dgm:pt modelId="{BA717CCA-C726-4914-B641-A12FD7679337}" type="pres">
      <dgm:prSet presAssocID="{F3B5942A-C60A-4215-8CB3-B503BA0BF393}" presName="background" presStyleLbl="node0" presStyleIdx="0" presStyleCnt="1"/>
      <dgm:spPr/>
    </dgm:pt>
    <dgm:pt modelId="{2B2DBC2A-9B6B-4C6B-9B95-0DC5706B6AE4}" type="pres">
      <dgm:prSet presAssocID="{F3B5942A-C60A-4215-8CB3-B503BA0BF393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A7FCDB6-ECA7-4854-BD1E-FC5BE0736C9C}" type="pres">
      <dgm:prSet presAssocID="{F3B5942A-C60A-4215-8CB3-B503BA0BF393}" presName="hierChild2" presStyleCnt="0"/>
      <dgm:spPr/>
    </dgm:pt>
    <dgm:pt modelId="{FA1ABF17-53B0-4680-8BF2-0182789CD044}" type="pres">
      <dgm:prSet presAssocID="{EE161401-FE1E-426B-97BE-D782D904655F}" presName="Name10" presStyleLbl="parChTrans1D2" presStyleIdx="0" presStyleCnt="3"/>
      <dgm:spPr/>
      <dgm:t>
        <a:bodyPr/>
        <a:lstStyle/>
        <a:p>
          <a:endParaRPr lang="ru-RU"/>
        </a:p>
      </dgm:t>
    </dgm:pt>
    <dgm:pt modelId="{99CEE64B-DE12-47D1-BA55-614890AA518C}" type="pres">
      <dgm:prSet presAssocID="{E2D24A1D-60D6-4BD1-B01C-50C8ABDF494E}" presName="hierRoot2" presStyleCnt="0"/>
      <dgm:spPr/>
    </dgm:pt>
    <dgm:pt modelId="{EBCA327A-2F25-4D0C-B586-5FED726090A9}" type="pres">
      <dgm:prSet presAssocID="{E2D24A1D-60D6-4BD1-B01C-50C8ABDF494E}" presName="composite2" presStyleCnt="0"/>
      <dgm:spPr/>
    </dgm:pt>
    <dgm:pt modelId="{2F433BAE-2A41-4735-81E1-D220F6DD4E0D}" type="pres">
      <dgm:prSet presAssocID="{E2D24A1D-60D6-4BD1-B01C-50C8ABDF494E}" presName="background2" presStyleLbl="node2" presStyleIdx="0" presStyleCnt="3"/>
      <dgm:spPr/>
    </dgm:pt>
    <dgm:pt modelId="{E507CC60-F0AD-44E8-BADF-8E6E37479FF5}" type="pres">
      <dgm:prSet presAssocID="{E2D24A1D-60D6-4BD1-B01C-50C8ABDF494E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83227D9-601E-4012-8BCE-E36FD722961F}" type="pres">
      <dgm:prSet presAssocID="{E2D24A1D-60D6-4BD1-B01C-50C8ABDF494E}" presName="hierChild3" presStyleCnt="0"/>
      <dgm:spPr/>
    </dgm:pt>
    <dgm:pt modelId="{6A2C6E86-6FAF-47BD-88EE-8C88E322BA0A}" type="pres">
      <dgm:prSet presAssocID="{57204A41-5935-4FDF-B445-4EA1B61DC82E}" presName="Name10" presStyleLbl="parChTrans1D2" presStyleIdx="1" presStyleCnt="3"/>
      <dgm:spPr/>
      <dgm:t>
        <a:bodyPr/>
        <a:lstStyle/>
        <a:p>
          <a:endParaRPr lang="ru-RU"/>
        </a:p>
      </dgm:t>
    </dgm:pt>
    <dgm:pt modelId="{C3EC8F2A-585B-40C7-B135-47D525C52624}" type="pres">
      <dgm:prSet presAssocID="{70E76669-1892-4707-9409-5B5D60F3C11B}" presName="hierRoot2" presStyleCnt="0"/>
      <dgm:spPr/>
    </dgm:pt>
    <dgm:pt modelId="{5F8BC11D-15B7-44F0-A1B1-0BA89F3B57DE}" type="pres">
      <dgm:prSet presAssocID="{70E76669-1892-4707-9409-5B5D60F3C11B}" presName="composite2" presStyleCnt="0"/>
      <dgm:spPr/>
    </dgm:pt>
    <dgm:pt modelId="{6BAB97CB-A320-4748-AF00-BDB4B61ABDD4}" type="pres">
      <dgm:prSet presAssocID="{70E76669-1892-4707-9409-5B5D60F3C11B}" presName="background2" presStyleLbl="node2" presStyleIdx="1" presStyleCnt="3"/>
      <dgm:spPr/>
    </dgm:pt>
    <dgm:pt modelId="{0C62032F-C9A0-4B14-919C-29A93D28E991}" type="pres">
      <dgm:prSet presAssocID="{70E76669-1892-4707-9409-5B5D60F3C11B}" presName="text2" presStyleLbl="fgAcc2" presStyleIdx="1" presStyleCnt="3" custLinFactNeighborX="-32" custLinFactNeighborY="244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C4951BB-15C1-4493-8887-C69B7365885E}" type="pres">
      <dgm:prSet presAssocID="{70E76669-1892-4707-9409-5B5D60F3C11B}" presName="hierChild3" presStyleCnt="0"/>
      <dgm:spPr/>
    </dgm:pt>
    <dgm:pt modelId="{C6B8769C-7553-413D-8898-D3DCFCC0496B}" type="pres">
      <dgm:prSet presAssocID="{5AF09B0C-4F6A-4E77-856F-D2D4FDB1ACB7}" presName="Name10" presStyleLbl="parChTrans1D2" presStyleIdx="2" presStyleCnt="3"/>
      <dgm:spPr/>
      <dgm:t>
        <a:bodyPr/>
        <a:lstStyle/>
        <a:p>
          <a:endParaRPr lang="ru-RU"/>
        </a:p>
      </dgm:t>
    </dgm:pt>
    <dgm:pt modelId="{E6F3F5E8-807E-4BA0-99C8-88BF81EC22AD}" type="pres">
      <dgm:prSet presAssocID="{FC83E824-FE22-4A9D-A38E-0DAB55C45A6E}" presName="hierRoot2" presStyleCnt="0"/>
      <dgm:spPr/>
    </dgm:pt>
    <dgm:pt modelId="{3D0A1143-E024-4D97-AA28-EEA802E7D9A6}" type="pres">
      <dgm:prSet presAssocID="{FC83E824-FE22-4A9D-A38E-0DAB55C45A6E}" presName="composite2" presStyleCnt="0"/>
      <dgm:spPr/>
    </dgm:pt>
    <dgm:pt modelId="{0CB786D0-1C98-4985-AA94-227ABD11FC7F}" type="pres">
      <dgm:prSet presAssocID="{FC83E824-FE22-4A9D-A38E-0DAB55C45A6E}" presName="background2" presStyleLbl="node2" presStyleIdx="2" presStyleCnt="3"/>
      <dgm:spPr/>
    </dgm:pt>
    <dgm:pt modelId="{8B174C80-565A-4BEF-BDB9-E742B79BD727}" type="pres">
      <dgm:prSet presAssocID="{FC83E824-FE22-4A9D-A38E-0DAB55C45A6E}" presName="text2" presStyleLbl="fgAcc2" presStyleIdx="2" presStyleCnt="3" custScaleY="90910" custLinFactNeighborY="25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8DB3057-05A8-4522-BB9C-DE2D23D33E81}" type="pres">
      <dgm:prSet presAssocID="{FC83E824-FE22-4A9D-A38E-0DAB55C45A6E}" presName="hierChild3" presStyleCnt="0"/>
      <dgm:spPr/>
    </dgm:pt>
  </dgm:ptLst>
  <dgm:cxnLst>
    <dgm:cxn modelId="{826BB414-CEC9-4143-B16D-D8978313AD36}" type="presOf" srcId="{57204A41-5935-4FDF-B445-4EA1B61DC82E}" destId="{6A2C6E86-6FAF-47BD-88EE-8C88E322BA0A}" srcOrd="0" destOrd="0" presId="urn:microsoft.com/office/officeart/2005/8/layout/hierarchy1"/>
    <dgm:cxn modelId="{D022C5CD-4E62-43F7-BDE9-FE725A6CAE03}" type="presOf" srcId="{70E76669-1892-4707-9409-5B5D60F3C11B}" destId="{0C62032F-C9A0-4B14-919C-29A93D28E991}" srcOrd="0" destOrd="0" presId="urn:microsoft.com/office/officeart/2005/8/layout/hierarchy1"/>
    <dgm:cxn modelId="{8ED5CBED-054C-418A-89ED-E0F84CE4C2AC}" srcId="{F3B5942A-C60A-4215-8CB3-B503BA0BF393}" destId="{FC83E824-FE22-4A9D-A38E-0DAB55C45A6E}" srcOrd="2" destOrd="0" parTransId="{5AF09B0C-4F6A-4E77-856F-D2D4FDB1ACB7}" sibTransId="{D4B672FD-4917-41E1-9FEB-A662A11C3A0D}"/>
    <dgm:cxn modelId="{5A67A664-1347-49AB-B0DF-0C1430D40E53}" type="presOf" srcId="{F3B5942A-C60A-4215-8CB3-B503BA0BF393}" destId="{2B2DBC2A-9B6B-4C6B-9B95-0DC5706B6AE4}" srcOrd="0" destOrd="0" presId="urn:microsoft.com/office/officeart/2005/8/layout/hierarchy1"/>
    <dgm:cxn modelId="{389D77BA-67D3-487D-A04B-391AAB0DE3FB}" type="presOf" srcId="{5AF09B0C-4F6A-4E77-856F-D2D4FDB1ACB7}" destId="{C6B8769C-7553-413D-8898-D3DCFCC0496B}" srcOrd="0" destOrd="0" presId="urn:microsoft.com/office/officeart/2005/8/layout/hierarchy1"/>
    <dgm:cxn modelId="{A2AA4C7E-F04D-4CFC-BCAE-F5D35A9383BE}" srcId="{F3B5942A-C60A-4215-8CB3-B503BA0BF393}" destId="{70E76669-1892-4707-9409-5B5D60F3C11B}" srcOrd="1" destOrd="0" parTransId="{57204A41-5935-4FDF-B445-4EA1B61DC82E}" sibTransId="{64E181F6-C36A-4C1A-9E23-2ABB8BEAB100}"/>
    <dgm:cxn modelId="{F1D089A0-B476-47C4-B784-4C5F416EFDA3}" srcId="{6D2D946E-4F5A-4E0E-A310-4A981FE66C7D}" destId="{F3B5942A-C60A-4215-8CB3-B503BA0BF393}" srcOrd="0" destOrd="0" parTransId="{EAABEC80-4672-48B0-A7E1-3CE3D0D0E676}" sibTransId="{EBB83BA3-D082-4737-B908-89001ECB626A}"/>
    <dgm:cxn modelId="{880BAF2E-2850-47C3-8FB6-5A82BF0EF0F5}" type="presOf" srcId="{E2D24A1D-60D6-4BD1-B01C-50C8ABDF494E}" destId="{E507CC60-F0AD-44E8-BADF-8E6E37479FF5}" srcOrd="0" destOrd="0" presId="urn:microsoft.com/office/officeart/2005/8/layout/hierarchy1"/>
    <dgm:cxn modelId="{A24D67BE-4BA0-4806-955D-BC5BF987C54D}" type="presOf" srcId="{FC83E824-FE22-4A9D-A38E-0DAB55C45A6E}" destId="{8B174C80-565A-4BEF-BDB9-E742B79BD727}" srcOrd="0" destOrd="0" presId="urn:microsoft.com/office/officeart/2005/8/layout/hierarchy1"/>
    <dgm:cxn modelId="{1DE15C34-DFC5-4303-9BA4-0423157A32CB}" srcId="{F3B5942A-C60A-4215-8CB3-B503BA0BF393}" destId="{E2D24A1D-60D6-4BD1-B01C-50C8ABDF494E}" srcOrd="0" destOrd="0" parTransId="{EE161401-FE1E-426B-97BE-D782D904655F}" sibTransId="{FD03EC44-697A-4BC3-BD84-557D0B9D93BF}"/>
    <dgm:cxn modelId="{DA6465D8-EF6F-44D3-8294-6C58F8A1CDE6}" type="presOf" srcId="{6D2D946E-4F5A-4E0E-A310-4A981FE66C7D}" destId="{845DD1A9-A77A-4F23-8745-739D82BA73A9}" srcOrd="0" destOrd="0" presId="urn:microsoft.com/office/officeart/2005/8/layout/hierarchy1"/>
    <dgm:cxn modelId="{626DC19A-B807-4C64-BD51-8489E78E3CF2}" type="presOf" srcId="{EE161401-FE1E-426B-97BE-D782D904655F}" destId="{FA1ABF17-53B0-4680-8BF2-0182789CD044}" srcOrd="0" destOrd="0" presId="urn:microsoft.com/office/officeart/2005/8/layout/hierarchy1"/>
    <dgm:cxn modelId="{788F196F-440B-465F-B093-E4F23C4DEAF1}" type="presParOf" srcId="{845DD1A9-A77A-4F23-8745-739D82BA73A9}" destId="{893D0A4A-C595-408D-A135-3ED545F70AC3}" srcOrd="0" destOrd="0" presId="urn:microsoft.com/office/officeart/2005/8/layout/hierarchy1"/>
    <dgm:cxn modelId="{77C52A68-55A6-4568-A809-5F9A7410E84A}" type="presParOf" srcId="{893D0A4A-C595-408D-A135-3ED545F70AC3}" destId="{4C763ACB-79A6-4ACA-AF08-FAE0637D39D7}" srcOrd="0" destOrd="0" presId="urn:microsoft.com/office/officeart/2005/8/layout/hierarchy1"/>
    <dgm:cxn modelId="{690A0FFE-2EE1-4E02-8BED-66B45115FF2A}" type="presParOf" srcId="{4C763ACB-79A6-4ACA-AF08-FAE0637D39D7}" destId="{BA717CCA-C726-4914-B641-A12FD7679337}" srcOrd="0" destOrd="0" presId="urn:microsoft.com/office/officeart/2005/8/layout/hierarchy1"/>
    <dgm:cxn modelId="{4185A168-8D1D-4D21-A0E6-D6EEFF72604E}" type="presParOf" srcId="{4C763ACB-79A6-4ACA-AF08-FAE0637D39D7}" destId="{2B2DBC2A-9B6B-4C6B-9B95-0DC5706B6AE4}" srcOrd="1" destOrd="0" presId="urn:microsoft.com/office/officeart/2005/8/layout/hierarchy1"/>
    <dgm:cxn modelId="{C1FEB69E-ACC0-4843-9F13-CECCE56FC995}" type="presParOf" srcId="{893D0A4A-C595-408D-A135-3ED545F70AC3}" destId="{AA7FCDB6-ECA7-4854-BD1E-FC5BE0736C9C}" srcOrd="1" destOrd="0" presId="urn:microsoft.com/office/officeart/2005/8/layout/hierarchy1"/>
    <dgm:cxn modelId="{B667AEE7-DF5D-4483-97F3-C44596971247}" type="presParOf" srcId="{AA7FCDB6-ECA7-4854-BD1E-FC5BE0736C9C}" destId="{FA1ABF17-53B0-4680-8BF2-0182789CD044}" srcOrd="0" destOrd="0" presId="urn:microsoft.com/office/officeart/2005/8/layout/hierarchy1"/>
    <dgm:cxn modelId="{B51FFC46-5B5F-4E4D-B315-F51413B69002}" type="presParOf" srcId="{AA7FCDB6-ECA7-4854-BD1E-FC5BE0736C9C}" destId="{99CEE64B-DE12-47D1-BA55-614890AA518C}" srcOrd="1" destOrd="0" presId="urn:microsoft.com/office/officeart/2005/8/layout/hierarchy1"/>
    <dgm:cxn modelId="{BE44B45A-D78E-4B89-815A-5C9BC93BC0E7}" type="presParOf" srcId="{99CEE64B-DE12-47D1-BA55-614890AA518C}" destId="{EBCA327A-2F25-4D0C-B586-5FED726090A9}" srcOrd="0" destOrd="0" presId="urn:microsoft.com/office/officeart/2005/8/layout/hierarchy1"/>
    <dgm:cxn modelId="{1B0BA2A8-92BF-4AA6-8A3A-EC1F3C39ED29}" type="presParOf" srcId="{EBCA327A-2F25-4D0C-B586-5FED726090A9}" destId="{2F433BAE-2A41-4735-81E1-D220F6DD4E0D}" srcOrd="0" destOrd="0" presId="urn:microsoft.com/office/officeart/2005/8/layout/hierarchy1"/>
    <dgm:cxn modelId="{1872846F-8F4B-4505-A146-F96C9CF539E0}" type="presParOf" srcId="{EBCA327A-2F25-4D0C-B586-5FED726090A9}" destId="{E507CC60-F0AD-44E8-BADF-8E6E37479FF5}" srcOrd="1" destOrd="0" presId="urn:microsoft.com/office/officeart/2005/8/layout/hierarchy1"/>
    <dgm:cxn modelId="{02984742-4D9A-4D04-B4FE-6FABFB24DE7F}" type="presParOf" srcId="{99CEE64B-DE12-47D1-BA55-614890AA518C}" destId="{383227D9-601E-4012-8BCE-E36FD722961F}" srcOrd="1" destOrd="0" presId="urn:microsoft.com/office/officeart/2005/8/layout/hierarchy1"/>
    <dgm:cxn modelId="{39882531-C738-402F-9637-A526CAC2BD0B}" type="presParOf" srcId="{AA7FCDB6-ECA7-4854-BD1E-FC5BE0736C9C}" destId="{6A2C6E86-6FAF-47BD-88EE-8C88E322BA0A}" srcOrd="2" destOrd="0" presId="urn:microsoft.com/office/officeart/2005/8/layout/hierarchy1"/>
    <dgm:cxn modelId="{9AA2C9B0-FFC7-4EEC-9383-E623BC0F2AC8}" type="presParOf" srcId="{AA7FCDB6-ECA7-4854-BD1E-FC5BE0736C9C}" destId="{C3EC8F2A-585B-40C7-B135-47D525C52624}" srcOrd="3" destOrd="0" presId="urn:microsoft.com/office/officeart/2005/8/layout/hierarchy1"/>
    <dgm:cxn modelId="{DB1722F4-FAE6-410A-ABC6-3E5EFBAF58A0}" type="presParOf" srcId="{C3EC8F2A-585B-40C7-B135-47D525C52624}" destId="{5F8BC11D-15B7-44F0-A1B1-0BA89F3B57DE}" srcOrd="0" destOrd="0" presId="urn:microsoft.com/office/officeart/2005/8/layout/hierarchy1"/>
    <dgm:cxn modelId="{0CC5F10E-E720-47DB-B5EE-14367D1DCCB1}" type="presParOf" srcId="{5F8BC11D-15B7-44F0-A1B1-0BA89F3B57DE}" destId="{6BAB97CB-A320-4748-AF00-BDB4B61ABDD4}" srcOrd="0" destOrd="0" presId="urn:microsoft.com/office/officeart/2005/8/layout/hierarchy1"/>
    <dgm:cxn modelId="{66309A2D-A8F6-470C-ABC0-335D2027CBA3}" type="presParOf" srcId="{5F8BC11D-15B7-44F0-A1B1-0BA89F3B57DE}" destId="{0C62032F-C9A0-4B14-919C-29A93D28E991}" srcOrd="1" destOrd="0" presId="urn:microsoft.com/office/officeart/2005/8/layout/hierarchy1"/>
    <dgm:cxn modelId="{077F16AC-A45B-457E-81AD-44C64320FB25}" type="presParOf" srcId="{C3EC8F2A-585B-40C7-B135-47D525C52624}" destId="{3C4951BB-15C1-4493-8887-C69B7365885E}" srcOrd="1" destOrd="0" presId="urn:microsoft.com/office/officeart/2005/8/layout/hierarchy1"/>
    <dgm:cxn modelId="{50F45771-4B68-477B-B657-10316EA1FD78}" type="presParOf" srcId="{AA7FCDB6-ECA7-4854-BD1E-FC5BE0736C9C}" destId="{C6B8769C-7553-413D-8898-D3DCFCC0496B}" srcOrd="4" destOrd="0" presId="urn:microsoft.com/office/officeart/2005/8/layout/hierarchy1"/>
    <dgm:cxn modelId="{AB2E4730-131F-4A14-9E16-8D08CE00417D}" type="presParOf" srcId="{AA7FCDB6-ECA7-4854-BD1E-FC5BE0736C9C}" destId="{E6F3F5E8-807E-4BA0-99C8-88BF81EC22AD}" srcOrd="5" destOrd="0" presId="urn:microsoft.com/office/officeart/2005/8/layout/hierarchy1"/>
    <dgm:cxn modelId="{EACFCA01-3467-45D8-AE66-D4939E0C29DC}" type="presParOf" srcId="{E6F3F5E8-807E-4BA0-99C8-88BF81EC22AD}" destId="{3D0A1143-E024-4D97-AA28-EEA802E7D9A6}" srcOrd="0" destOrd="0" presId="urn:microsoft.com/office/officeart/2005/8/layout/hierarchy1"/>
    <dgm:cxn modelId="{C2437AF1-556A-47EA-9D1B-ECE5A12BA8C0}" type="presParOf" srcId="{3D0A1143-E024-4D97-AA28-EEA802E7D9A6}" destId="{0CB786D0-1C98-4985-AA94-227ABD11FC7F}" srcOrd="0" destOrd="0" presId="urn:microsoft.com/office/officeart/2005/8/layout/hierarchy1"/>
    <dgm:cxn modelId="{8AB17C50-8C60-4B8B-9860-FF622E36E84C}" type="presParOf" srcId="{3D0A1143-E024-4D97-AA28-EEA802E7D9A6}" destId="{8B174C80-565A-4BEF-BDB9-E742B79BD727}" srcOrd="1" destOrd="0" presId="urn:microsoft.com/office/officeart/2005/8/layout/hierarchy1"/>
    <dgm:cxn modelId="{28EC07BA-D931-47F9-949B-7FE70BF76E51}" type="presParOf" srcId="{E6F3F5E8-807E-4BA0-99C8-88BF81EC22AD}" destId="{78DB3057-05A8-4522-BB9C-DE2D23D33E8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891220D-584C-4326-A0D5-609DAE4B40F9}">
      <dsp:nvSpPr>
        <dsp:cNvPr id="0" name=""/>
        <dsp:cNvSpPr/>
      </dsp:nvSpPr>
      <dsp:spPr>
        <a:xfrm rot="1620940">
          <a:off x="3161073" y="2938886"/>
          <a:ext cx="1244717" cy="46494"/>
        </a:xfrm>
        <a:custGeom>
          <a:avLst/>
          <a:gdLst/>
          <a:ahLst/>
          <a:cxnLst/>
          <a:rect l="0" t="0" r="0" b="0"/>
          <a:pathLst>
            <a:path>
              <a:moveTo>
                <a:pt x="0" y="23247"/>
              </a:moveTo>
              <a:lnTo>
                <a:pt x="1244717" y="23247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3DB913-9535-41CB-B066-F4FCC87F7A0A}">
      <dsp:nvSpPr>
        <dsp:cNvPr id="0" name=""/>
        <dsp:cNvSpPr/>
      </dsp:nvSpPr>
      <dsp:spPr>
        <a:xfrm rot="33341">
          <a:off x="3228908" y="2287154"/>
          <a:ext cx="3195387" cy="46494"/>
        </a:xfrm>
        <a:custGeom>
          <a:avLst/>
          <a:gdLst/>
          <a:ahLst/>
          <a:cxnLst/>
          <a:rect l="0" t="0" r="0" b="0"/>
          <a:pathLst>
            <a:path>
              <a:moveTo>
                <a:pt x="0" y="23247"/>
              </a:moveTo>
              <a:lnTo>
                <a:pt x="3195387" y="23247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DF3607-7028-4830-A8A3-B241EB6A890B}">
      <dsp:nvSpPr>
        <dsp:cNvPr id="0" name=""/>
        <dsp:cNvSpPr/>
      </dsp:nvSpPr>
      <dsp:spPr>
        <a:xfrm rot="20020668">
          <a:off x="3157105" y="1576477"/>
          <a:ext cx="1386458" cy="46494"/>
        </a:xfrm>
        <a:custGeom>
          <a:avLst/>
          <a:gdLst/>
          <a:ahLst/>
          <a:cxnLst/>
          <a:rect l="0" t="0" r="0" b="0"/>
          <a:pathLst>
            <a:path>
              <a:moveTo>
                <a:pt x="0" y="23247"/>
              </a:moveTo>
              <a:lnTo>
                <a:pt x="1386458" y="23247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D04CA9-AB15-4068-A1BE-071B30FF6160}">
      <dsp:nvSpPr>
        <dsp:cNvPr id="0" name=""/>
        <dsp:cNvSpPr/>
      </dsp:nvSpPr>
      <dsp:spPr>
        <a:xfrm>
          <a:off x="812823" y="599792"/>
          <a:ext cx="3294721" cy="33753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698A1E3-05BF-4AB2-A784-A84AE51ADE16}">
      <dsp:nvSpPr>
        <dsp:cNvPr id="0" name=""/>
        <dsp:cNvSpPr/>
      </dsp:nvSpPr>
      <dsp:spPr>
        <a:xfrm>
          <a:off x="4376001" y="3108"/>
          <a:ext cx="1804380" cy="17804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Бюджет Фурмановского муниципального района</a:t>
          </a:r>
          <a:endParaRPr lang="ru-RU" sz="1200" kern="1200" dirty="0"/>
        </a:p>
      </dsp:txBody>
      <dsp:txXfrm>
        <a:off x="4376001" y="3108"/>
        <a:ext cx="1804380" cy="1780473"/>
      </dsp:txXfrm>
    </dsp:sp>
    <dsp:sp modelId="{0E5153C4-F0CE-4B16-BA55-CEE538B4844A}">
      <dsp:nvSpPr>
        <dsp:cNvPr id="0" name=""/>
        <dsp:cNvSpPr/>
      </dsp:nvSpPr>
      <dsp:spPr>
        <a:xfrm>
          <a:off x="6424179" y="1463492"/>
          <a:ext cx="1741712" cy="17416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Бюджет Фурмановского городского поселения</a:t>
          </a:r>
          <a:endParaRPr lang="ru-RU" sz="1200" kern="1200" dirty="0"/>
        </a:p>
      </dsp:txBody>
      <dsp:txXfrm>
        <a:off x="6424179" y="1463492"/>
        <a:ext cx="1741712" cy="1741699"/>
      </dsp:txXfrm>
    </dsp:sp>
    <dsp:sp modelId="{9C2339E5-DAC3-47B8-BD59-EC7C88054F3F}">
      <dsp:nvSpPr>
        <dsp:cNvPr id="0" name=""/>
        <dsp:cNvSpPr/>
      </dsp:nvSpPr>
      <dsp:spPr>
        <a:xfrm>
          <a:off x="4237036" y="2765420"/>
          <a:ext cx="1801810" cy="17746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Бюджеты сельских поселений Фурмановского муниципального района</a:t>
          </a:r>
          <a:endParaRPr lang="ru-RU" sz="1200" kern="1200" dirty="0"/>
        </a:p>
      </dsp:txBody>
      <dsp:txXfrm>
        <a:off x="4237036" y="2765420"/>
        <a:ext cx="1801810" cy="177467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B8769C-7553-413D-8898-D3DCFCC0496B}">
      <dsp:nvSpPr>
        <dsp:cNvPr id="0" name=""/>
        <dsp:cNvSpPr/>
      </dsp:nvSpPr>
      <dsp:spPr>
        <a:xfrm>
          <a:off x="4119240" y="1811955"/>
          <a:ext cx="2923331" cy="6994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7887"/>
              </a:lnTo>
              <a:lnTo>
                <a:pt x="2923331" y="477887"/>
              </a:lnTo>
              <a:lnTo>
                <a:pt x="2923331" y="699462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2C6E86-6FAF-47BD-88EE-8C88E322BA0A}">
      <dsp:nvSpPr>
        <dsp:cNvPr id="0" name=""/>
        <dsp:cNvSpPr/>
      </dsp:nvSpPr>
      <dsp:spPr>
        <a:xfrm>
          <a:off x="4072754" y="1811955"/>
          <a:ext cx="91440" cy="732815"/>
        </a:xfrm>
        <a:custGeom>
          <a:avLst/>
          <a:gdLst/>
          <a:ahLst/>
          <a:cxnLst/>
          <a:rect l="0" t="0" r="0" b="0"/>
          <a:pathLst>
            <a:path>
              <a:moveTo>
                <a:pt x="46485" y="0"/>
              </a:moveTo>
              <a:lnTo>
                <a:pt x="46485" y="511240"/>
              </a:lnTo>
              <a:lnTo>
                <a:pt x="45720" y="511240"/>
              </a:lnTo>
              <a:lnTo>
                <a:pt x="45720" y="732815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1ABF17-53B0-4680-8BF2-0182789CD044}">
      <dsp:nvSpPr>
        <dsp:cNvPr id="0" name=""/>
        <dsp:cNvSpPr/>
      </dsp:nvSpPr>
      <dsp:spPr>
        <a:xfrm>
          <a:off x="1195908" y="1811955"/>
          <a:ext cx="2923331" cy="695620"/>
        </a:xfrm>
        <a:custGeom>
          <a:avLst/>
          <a:gdLst/>
          <a:ahLst/>
          <a:cxnLst/>
          <a:rect l="0" t="0" r="0" b="0"/>
          <a:pathLst>
            <a:path>
              <a:moveTo>
                <a:pt x="2923331" y="0"/>
              </a:moveTo>
              <a:lnTo>
                <a:pt x="2923331" y="474044"/>
              </a:lnTo>
              <a:lnTo>
                <a:pt x="0" y="474044"/>
              </a:lnTo>
              <a:lnTo>
                <a:pt x="0" y="695620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717CCA-C726-4914-B641-A12FD7679337}">
      <dsp:nvSpPr>
        <dsp:cNvPr id="0" name=""/>
        <dsp:cNvSpPr/>
      </dsp:nvSpPr>
      <dsp:spPr>
        <a:xfrm>
          <a:off x="2923331" y="293151"/>
          <a:ext cx="2391816" cy="15188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2DBC2A-9B6B-4C6B-9B95-0DC5706B6AE4}">
      <dsp:nvSpPr>
        <dsp:cNvPr id="0" name=""/>
        <dsp:cNvSpPr/>
      </dsp:nvSpPr>
      <dsp:spPr>
        <a:xfrm>
          <a:off x="3189089" y="545620"/>
          <a:ext cx="2391816" cy="15188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Поступающие в бюджет денежные средства являются </a:t>
          </a:r>
          <a:r>
            <a:rPr lang="ru-RU" sz="1200" b="1" kern="1200" dirty="0" smtClean="0"/>
            <a:t>доходами</a:t>
          </a:r>
          <a:endParaRPr lang="ru-RU" sz="1200" kern="1200" dirty="0"/>
        </a:p>
      </dsp:txBody>
      <dsp:txXfrm>
        <a:off x="3189089" y="545620"/>
        <a:ext cx="2391816" cy="1518803"/>
      </dsp:txXfrm>
    </dsp:sp>
    <dsp:sp modelId="{2F433BAE-2A41-4735-81E1-D220F6DD4E0D}">
      <dsp:nvSpPr>
        <dsp:cNvPr id="0" name=""/>
        <dsp:cNvSpPr/>
      </dsp:nvSpPr>
      <dsp:spPr>
        <a:xfrm>
          <a:off x="0" y="2507575"/>
          <a:ext cx="2391816" cy="15188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07CC60-F0AD-44E8-BADF-8E6E37479FF5}">
      <dsp:nvSpPr>
        <dsp:cNvPr id="0" name=""/>
        <dsp:cNvSpPr/>
      </dsp:nvSpPr>
      <dsp:spPr>
        <a:xfrm>
          <a:off x="265757" y="2760044"/>
          <a:ext cx="2391816" cy="15188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Налоговые доходы </a:t>
          </a:r>
          <a:r>
            <a:rPr lang="ru-RU" sz="1200" kern="1200" dirty="0" smtClean="0"/>
            <a:t>(часть доходов граждан и организаций, которые они обязаны платить государству)</a:t>
          </a:r>
          <a:endParaRPr lang="ru-RU" sz="1200" kern="1200" dirty="0"/>
        </a:p>
      </dsp:txBody>
      <dsp:txXfrm>
        <a:off x="265757" y="2760044"/>
        <a:ext cx="2391816" cy="1518803"/>
      </dsp:txXfrm>
    </dsp:sp>
    <dsp:sp modelId="{6BAB97CB-A320-4748-AF00-BDB4B61ABDD4}">
      <dsp:nvSpPr>
        <dsp:cNvPr id="0" name=""/>
        <dsp:cNvSpPr/>
      </dsp:nvSpPr>
      <dsp:spPr>
        <a:xfrm>
          <a:off x="2922566" y="2544770"/>
          <a:ext cx="2391816" cy="15188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62032F-C9A0-4B14-919C-29A93D28E991}">
      <dsp:nvSpPr>
        <dsp:cNvPr id="0" name=""/>
        <dsp:cNvSpPr/>
      </dsp:nvSpPr>
      <dsp:spPr>
        <a:xfrm>
          <a:off x="3188323" y="2797240"/>
          <a:ext cx="2391816" cy="15188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Неналоговые доходы </a:t>
          </a:r>
          <a:r>
            <a:rPr lang="ru-RU" sz="1200" kern="1200" dirty="0" smtClean="0"/>
            <a:t>(платежи в виде штрафов, санкций за нарушение законодательства, платежи за пользование имуществом государства, средства самообложения граждан)</a:t>
          </a:r>
          <a:endParaRPr lang="ru-RU" sz="1200" kern="1200" dirty="0"/>
        </a:p>
      </dsp:txBody>
      <dsp:txXfrm>
        <a:off x="3188323" y="2797240"/>
        <a:ext cx="2391816" cy="1518803"/>
      </dsp:txXfrm>
    </dsp:sp>
    <dsp:sp modelId="{0CB786D0-1C98-4985-AA94-227ABD11FC7F}">
      <dsp:nvSpPr>
        <dsp:cNvPr id="0" name=""/>
        <dsp:cNvSpPr/>
      </dsp:nvSpPr>
      <dsp:spPr>
        <a:xfrm>
          <a:off x="5846663" y="2511417"/>
          <a:ext cx="2391816" cy="13807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174C80-565A-4BEF-BDB9-E742B79BD727}">
      <dsp:nvSpPr>
        <dsp:cNvPr id="0" name=""/>
        <dsp:cNvSpPr/>
      </dsp:nvSpPr>
      <dsp:spPr>
        <a:xfrm>
          <a:off x="6112421" y="2763887"/>
          <a:ext cx="2391816" cy="13807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Безвозмездные поступления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(средства, которые поступают в бюджет безвозмездно из других бюджетов, а также от юридических и физических лиц)</a:t>
          </a:r>
          <a:endParaRPr lang="ru-RU" sz="1200" kern="1200" dirty="0"/>
        </a:p>
      </dsp:txBody>
      <dsp:txXfrm>
        <a:off x="6112421" y="2763887"/>
        <a:ext cx="2391816" cy="13807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0.75603</cdr:x>
      <cdr:y>0.03125</cdr:y>
    </cdr:from>
    <cdr:to>
      <cdr:x>0.99963</cdr:x>
      <cdr:y>0.125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429420" y="142876"/>
          <a:ext cx="2071702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9pPr>
        </a:lstStyle>
        <a:p xmlns:a="http://schemas.openxmlformats.org/drawingml/2006/main">
          <a:r>
            <a:rPr lang="ru-RU" sz="1400" b="1" dirty="0" smtClean="0">
              <a:solidFill>
                <a:srgbClr val="D16349"/>
              </a:solidFill>
            </a:rPr>
            <a:t>В тысячах рублей</a:t>
          </a:r>
          <a:endParaRPr lang="ru-RU" sz="1400" b="1" dirty="0">
            <a:solidFill>
              <a:srgbClr val="D16349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8EB7181-C172-4C75-9750-C8C75FDAD87B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8EB7181-C172-4C75-9750-C8C75FDAD87B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8EB7181-C172-4C75-9750-C8C75FDAD87B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fofurmanov@mail.ru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Фурмановский муниципальный район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381000"/>
            <a:ext cx="8640960" cy="175260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«Бюджет для граждан» к </a:t>
            </a:r>
            <a:r>
              <a:rPr lang="ru-RU" sz="2400" b="1" dirty="0" smtClean="0"/>
              <a:t>Р</a:t>
            </a:r>
            <a:r>
              <a:rPr lang="ru-RU" sz="2400" b="1" dirty="0" smtClean="0"/>
              <a:t>ешени</a:t>
            </a:r>
            <a:r>
              <a:rPr lang="ru-RU" sz="2400" b="1" dirty="0" smtClean="0"/>
              <a:t>ю</a:t>
            </a:r>
            <a:r>
              <a:rPr lang="ru-RU" sz="2400" b="1" dirty="0" smtClean="0"/>
              <a:t> </a:t>
            </a:r>
            <a:r>
              <a:rPr lang="ru-RU" sz="2400" b="1" dirty="0" smtClean="0"/>
              <a:t>Совета Фурмановского муниципального </a:t>
            </a:r>
            <a:r>
              <a:rPr lang="ru-RU" sz="2400" b="1" dirty="0" smtClean="0"/>
              <a:t>района от 19.12.2019 №120 «О </a:t>
            </a:r>
            <a:r>
              <a:rPr lang="ru-RU" sz="2400" b="1" dirty="0" smtClean="0"/>
              <a:t>бюджете Фурмановского муниципального района на 20</a:t>
            </a:r>
            <a:r>
              <a:rPr lang="en-US" sz="2400" b="1" dirty="0" smtClean="0"/>
              <a:t>20</a:t>
            </a:r>
            <a:r>
              <a:rPr lang="ru-RU" sz="2400" b="1" dirty="0" smtClean="0"/>
              <a:t> год и на плановый период 20</a:t>
            </a:r>
            <a:r>
              <a:rPr lang="en-US" sz="2400" b="1" dirty="0" smtClean="0"/>
              <a:t>21</a:t>
            </a:r>
            <a:r>
              <a:rPr lang="ru-RU" sz="2400" b="1" dirty="0" smtClean="0"/>
              <a:t> и 20</a:t>
            </a:r>
            <a:r>
              <a:rPr lang="en-US" sz="2400" b="1" dirty="0" smtClean="0"/>
              <a:t>22</a:t>
            </a:r>
            <a:r>
              <a:rPr lang="ru-RU" sz="2400" b="1" dirty="0" smtClean="0"/>
              <a:t> годов»</a:t>
            </a:r>
            <a:endParaRPr lang="ru-RU" sz="2400" dirty="0"/>
          </a:p>
        </p:txBody>
      </p:sp>
      <p:pic>
        <p:nvPicPr>
          <p:cNvPr id="4" name="Рисунок 3" descr="Administraciya_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14612" y="3500438"/>
            <a:ext cx="3857652" cy="25798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Бюджетная и налоговая политика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 indent="432000" algn="just">
              <a:lnSpc>
                <a:spcPct val="120000"/>
              </a:lnSpc>
              <a:buNone/>
            </a:pPr>
            <a:r>
              <a:rPr lang="ru-RU" dirty="0" smtClean="0"/>
              <a:t>Бюджетная политика Фурмановского муниципального района направлена на обеспечение сбалансированности бюджета, обеспечение отсутствия муниципального долга.</a:t>
            </a:r>
          </a:p>
          <a:p>
            <a:pPr indent="432000" algn="just">
              <a:lnSpc>
                <a:spcPct val="120000"/>
              </a:lnSpc>
              <a:buNone/>
            </a:pPr>
            <a:r>
              <a:rPr lang="ru-RU" dirty="0" smtClean="0"/>
              <a:t>В области доходов бюджетная политика нацелена на укрепление и развитие собственной доходной базы, мобилизацию в бюджет имеющихся резервов, совершенствование администрирования доходов и эффективное использование муниципального имущества.</a:t>
            </a:r>
          </a:p>
          <a:p>
            <a:pPr indent="432000" algn="just">
              <a:lnSpc>
                <a:spcPct val="120000"/>
              </a:lnSpc>
              <a:buNone/>
            </a:pPr>
            <a:r>
              <a:rPr lang="ru-RU" dirty="0" smtClean="0"/>
              <a:t>В области расходов бюджетная политика направлена:</a:t>
            </a:r>
          </a:p>
          <a:p>
            <a:pPr indent="432000" algn="just">
              <a:lnSpc>
                <a:spcPct val="120000"/>
              </a:lnSpc>
            </a:pPr>
            <a:r>
              <a:rPr lang="ru-RU" dirty="0" smtClean="0"/>
              <a:t>на обеспечение равного доступа населения к социальным услугам в сфере образования, культуры и спорта;</a:t>
            </a:r>
          </a:p>
          <a:p>
            <a:pPr indent="432000" algn="just">
              <a:lnSpc>
                <a:spcPct val="120000"/>
              </a:lnSpc>
            </a:pPr>
            <a:r>
              <a:rPr lang="ru-RU" dirty="0" smtClean="0"/>
              <a:t>на повышение качества предоставляемых услуг;</a:t>
            </a:r>
          </a:p>
          <a:p>
            <a:pPr indent="432000" algn="just">
              <a:lnSpc>
                <a:spcPct val="120000"/>
              </a:lnSpc>
            </a:pPr>
            <a:r>
              <a:rPr lang="ru-RU" dirty="0" smtClean="0"/>
              <a:t>на оптимизацию расходов бюджета, обеспечение режима эффективного и экономного расходования средств;</a:t>
            </a:r>
          </a:p>
          <a:p>
            <a:pPr indent="432000" algn="just">
              <a:lnSpc>
                <a:spcPct val="120000"/>
              </a:lnSpc>
              <a:buNone/>
            </a:pPr>
            <a:endParaRPr lang="ru-RU" dirty="0" smtClean="0"/>
          </a:p>
          <a:p>
            <a:pPr indent="432000" algn="just">
              <a:lnSpc>
                <a:spcPct val="120000"/>
              </a:lnSpc>
              <a:buNone/>
            </a:pPr>
            <a:r>
              <a:rPr lang="ru-RU" b="1" dirty="0" smtClean="0"/>
              <a:t>Основными направлениями налоговой политики являются:</a:t>
            </a:r>
          </a:p>
          <a:p>
            <a:pPr indent="432000" algn="just">
              <a:lnSpc>
                <a:spcPct val="120000"/>
              </a:lnSpc>
            </a:pPr>
            <a:r>
              <a:rPr lang="ru-RU" dirty="0" smtClean="0"/>
              <a:t>совершенствование системы взаимодействия органов исполнительной власти Фурмановского муниципального района, территориальных органов Федеральных органов исполнительной власти по повышению собираемости налогов и других обязательных платежей;</a:t>
            </a:r>
          </a:p>
          <a:p>
            <a:pPr indent="432000" algn="just">
              <a:lnSpc>
                <a:spcPct val="120000"/>
              </a:lnSpc>
            </a:pPr>
            <a:r>
              <a:rPr lang="ru-RU" dirty="0" smtClean="0"/>
              <a:t>продолжение политики обоснованности и эффективности предоставления налоговых льгот;</a:t>
            </a:r>
          </a:p>
          <a:p>
            <a:pPr indent="432000" algn="just">
              <a:lnSpc>
                <a:spcPct val="120000"/>
              </a:lnSpc>
            </a:pPr>
            <a:r>
              <a:rPr lang="ru-RU" dirty="0" smtClean="0"/>
              <a:t>взаимодействие с налогоплательщиками, осуществляющими свою деятельность на территории Фурмановского муниципального района, в целях обеспечения своевременного и полного выполнения ими налоговых обязательств по уплате налогов в бюджеты всех уровней.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285750"/>
            <a:ext cx="8534400" cy="7588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accent1"/>
                </a:solidFill>
              </a:rPr>
              <a:t>Основные показатели прогноза социально-экономического развития района</a:t>
            </a:r>
            <a:endParaRPr lang="ru-RU" sz="2400" dirty="0">
              <a:solidFill>
                <a:schemeClr val="accent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95536" y="1484784"/>
          <a:ext cx="8504237" cy="3768090"/>
        </p:xfrm>
        <a:graphic>
          <a:graphicData uri="http://schemas.openxmlformats.org/drawingml/2006/table">
            <a:tbl>
              <a:tblPr/>
              <a:tblGrid>
                <a:gridCol w="2232248"/>
                <a:gridCol w="1440160"/>
                <a:gridCol w="902767"/>
                <a:gridCol w="928687"/>
                <a:gridCol w="1000125"/>
                <a:gridCol w="1000125"/>
                <a:gridCol w="100012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Единица измерения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(факт)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(план)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(план)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(план)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(план)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Численность населения (среднегодовая)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чел.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Индекс промышленного производства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предыдущему году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Прибыль прибыльных предприятий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251,4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255,0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260,0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270,0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280,0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Индекс потребительских цен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среднем за год, 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102,9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103,7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Средняя номинальная заработная плата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24 593,5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26 069,11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27 502,91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29 125,58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30 873,12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 зарегистрированной безработицы к трудоспособному населению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 инвестиций (в основной капитал) за счет всех источников финансирования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484,0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519,8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538,5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558,5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579,1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Ввод в эксплуатацию жилых домов за счет всех источников финансирования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кв.м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общей площади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3,35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</a:tbl>
          </a:graphicData>
        </a:graphic>
      </p:graphicFrame>
      <p:sp>
        <p:nvSpPr>
          <p:cNvPr id="31821" name="TextBox 4"/>
          <p:cNvSpPr txBox="1">
            <a:spLocks noChangeArrowheads="1"/>
          </p:cNvSpPr>
          <p:nvPr/>
        </p:nvSpPr>
        <p:spPr bwMode="auto">
          <a:xfrm>
            <a:off x="251520" y="5301208"/>
            <a:ext cx="871537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FF0000"/>
                </a:solidFill>
              </a:rPr>
              <a:t>Уровень долговой нагрузки</a:t>
            </a:r>
          </a:p>
          <a:p>
            <a:pPr algn="just"/>
            <a:r>
              <a:rPr lang="ru-RU" sz="1600" dirty="0"/>
              <a:t>Муниципальный долг Фурмановского района в </a:t>
            </a:r>
            <a:r>
              <a:rPr lang="ru-RU" sz="1600" dirty="0" smtClean="0"/>
              <a:t>2018 </a:t>
            </a:r>
            <a:r>
              <a:rPr lang="ru-RU" sz="1600" dirty="0"/>
              <a:t>и </a:t>
            </a:r>
            <a:r>
              <a:rPr lang="ru-RU" sz="1600" dirty="0" smtClean="0"/>
              <a:t>2019 </a:t>
            </a:r>
            <a:r>
              <a:rPr lang="ru-RU" sz="1600" dirty="0"/>
              <a:t>году отсутствовал. В </a:t>
            </a:r>
            <a:r>
              <a:rPr lang="ru-RU" sz="1600" dirty="0" smtClean="0"/>
              <a:t>2020 </a:t>
            </a:r>
            <a:r>
              <a:rPr lang="ru-RU" sz="1600" dirty="0"/>
              <a:t>- </a:t>
            </a:r>
            <a:r>
              <a:rPr lang="ru-RU" sz="1600" dirty="0" smtClean="0"/>
              <a:t>20</a:t>
            </a:r>
            <a:r>
              <a:rPr lang="en-US" sz="1600" dirty="0" smtClean="0"/>
              <a:t>2</a:t>
            </a:r>
            <a:r>
              <a:rPr lang="ru-RU" sz="1600" dirty="0" smtClean="0"/>
              <a:t>2 </a:t>
            </a:r>
            <a:r>
              <a:rPr lang="ru-RU" sz="1600" dirty="0"/>
              <a:t>годах также не планируется осуществление муниципальных заимствований и осуществление расходов по обслуживанию муниципального долга.</a:t>
            </a:r>
          </a:p>
          <a:p>
            <a:endParaRPr lang="ru-RU" sz="1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1"/>
                </a:solidFill>
              </a:rPr>
              <a:t>Консолидированный бюджет Фурмановского муниципального района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5643570" y="1714488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1"/>
                </a:solidFill>
              </a:rPr>
              <a:t>Бюджет Фурмановского муниципального района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5500694" y="1714488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Доходы</a:t>
            </a:r>
            <a:endParaRPr lang="ru-RU" dirty="0">
              <a:solidFill>
                <a:schemeClr val="accent1"/>
              </a:solidFill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85720" y="1500174"/>
          <a:ext cx="8501122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1"/>
          <p:cNvSpPr txBox="1"/>
          <p:nvPr/>
        </p:nvSpPr>
        <p:spPr>
          <a:xfrm>
            <a:off x="6215074" y="1571612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2400" smtClean="0">
                <a:solidFill>
                  <a:schemeClr val="accent1"/>
                </a:solidFill>
              </a:rPr>
              <a:t>Объем и структура доходов бюджета Фурмановского муниципального района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307205"/>
        </p:xfrm>
        <a:graphic>
          <a:graphicData uri="http://schemas.openxmlformats.org/drawingml/2006/table">
            <a:tbl>
              <a:tblPr/>
              <a:tblGrid>
                <a:gridCol w="3382963"/>
                <a:gridCol w="1039812"/>
                <a:gridCol w="1133475"/>
                <a:gridCol w="1057275"/>
                <a:gridCol w="944563"/>
                <a:gridCol w="94615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доходов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(отчет)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год         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всего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541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524,4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564 564,6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572 513,3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524 862,9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532 220,4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доходы,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159 165,4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178 086,2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166 089,6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161 960,0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167 507,2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116 692,9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133 633,7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131 697,4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127 304,0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132 574,0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42 472,3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44 452,5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34 392,2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34 656,0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34 933,2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поступления,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382 359,0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386 478,4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406 423,7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362 902,9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364 713,2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дотации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162 637,4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151 076,4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162 321,1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127 075,9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131 062,2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субсидии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20 497,3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24 755,8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13 414,0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3 219,5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965,6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субвенции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199 948,5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210 490,5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230 684,6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232 603,5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232 681,4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иные межбюджетные трансферты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655,0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возврат остатков субсидий, субвенций прошлых лет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-728,2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-499,3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</a:tbl>
          </a:graphicData>
        </a:graphic>
      </p:graphicFrame>
      <p:sp>
        <p:nvSpPr>
          <p:cNvPr id="6" name="TextBox 1"/>
          <p:cNvSpPr txBox="1"/>
          <p:nvPr/>
        </p:nvSpPr>
        <p:spPr>
          <a:xfrm>
            <a:off x="6786578" y="5929330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285750" y="428625"/>
            <a:ext cx="8534400" cy="4730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800" dirty="0" smtClean="0">
                <a:solidFill>
                  <a:schemeClr val="accent1"/>
                </a:solidFill>
              </a:rPr>
              <a:t>Структура доходов на 2020 год</a:t>
            </a:r>
          </a:p>
        </p:txBody>
      </p:sp>
      <p:graphicFrame>
        <p:nvGraphicFramePr>
          <p:cNvPr id="7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395536" y="1556792"/>
          <a:ext cx="5286375" cy="2786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Содержимое 3"/>
          <p:cNvGraphicFramePr>
            <a:graphicFrameLocks noGrp="1"/>
          </p:cNvGraphicFramePr>
          <p:nvPr/>
        </p:nvGraphicFramePr>
        <p:xfrm>
          <a:off x="3857620" y="3929066"/>
          <a:ext cx="5106989" cy="2595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85813" y="1500188"/>
            <a:ext cx="158115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0070C0"/>
                </a:solidFill>
                <a:latin typeface="+mj-lt"/>
              </a:rPr>
              <a:t>Налоговые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29322" y="3487740"/>
            <a:ext cx="18764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0070C0"/>
                </a:solidFill>
                <a:latin typeface="+mj-lt"/>
              </a:rPr>
              <a:t>Неналоговые</a:t>
            </a:r>
          </a:p>
        </p:txBody>
      </p:sp>
      <p:sp>
        <p:nvSpPr>
          <p:cNvPr id="9" name="TextBox 1"/>
          <p:cNvSpPr txBox="1"/>
          <p:nvPr/>
        </p:nvSpPr>
        <p:spPr>
          <a:xfrm>
            <a:off x="7108810" y="980728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285750" y="428625"/>
            <a:ext cx="8534400" cy="4730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800" dirty="0" smtClean="0">
                <a:solidFill>
                  <a:schemeClr val="accent1"/>
                </a:solidFill>
              </a:rPr>
              <a:t>Структура доходов на 2021 год</a:t>
            </a:r>
          </a:p>
        </p:txBody>
      </p:sp>
      <p:graphicFrame>
        <p:nvGraphicFramePr>
          <p:cNvPr id="7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251520" y="1772816"/>
          <a:ext cx="5286375" cy="2786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Содержимое 3"/>
          <p:cNvGraphicFramePr>
            <a:graphicFrameLocks noGrp="1"/>
          </p:cNvGraphicFramePr>
          <p:nvPr/>
        </p:nvGraphicFramePr>
        <p:xfrm>
          <a:off x="3857620" y="3929066"/>
          <a:ext cx="5106989" cy="2595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85813" y="1500188"/>
            <a:ext cx="158115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0070C0"/>
                </a:solidFill>
                <a:latin typeface="+mj-lt"/>
              </a:rPr>
              <a:t>Налоговые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29322" y="3487740"/>
            <a:ext cx="18764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0070C0"/>
                </a:solidFill>
                <a:latin typeface="+mj-lt"/>
              </a:rPr>
              <a:t>Неналоговые</a:t>
            </a:r>
          </a:p>
        </p:txBody>
      </p:sp>
      <p:sp>
        <p:nvSpPr>
          <p:cNvPr id="9" name="TextBox 1"/>
          <p:cNvSpPr txBox="1"/>
          <p:nvPr/>
        </p:nvSpPr>
        <p:spPr>
          <a:xfrm>
            <a:off x="7108810" y="980728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285750" y="428625"/>
            <a:ext cx="8534400" cy="4730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800" dirty="0" smtClean="0">
                <a:solidFill>
                  <a:schemeClr val="accent1"/>
                </a:solidFill>
              </a:rPr>
              <a:t>Структура доходов на 2022 год</a:t>
            </a:r>
          </a:p>
        </p:txBody>
      </p:sp>
      <p:graphicFrame>
        <p:nvGraphicFramePr>
          <p:cNvPr id="7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251520" y="1772816"/>
          <a:ext cx="5286375" cy="2786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Содержимое 3"/>
          <p:cNvGraphicFramePr>
            <a:graphicFrameLocks noGrp="1"/>
          </p:cNvGraphicFramePr>
          <p:nvPr/>
        </p:nvGraphicFramePr>
        <p:xfrm>
          <a:off x="3857620" y="3929066"/>
          <a:ext cx="5106989" cy="2595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85813" y="1500188"/>
            <a:ext cx="158115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0070C0"/>
                </a:solidFill>
                <a:latin typeface="+mj-lt"/>
              </a:rPr>
              <a:t>Налоговые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29322" y="3487740"/>
            <a:ext cx="18764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0070C0"/>
                </a:solidFill>
                <a:latin typeface="+mj-lt"/>
              </a:rPr>
              <a:t>Неналоговые</a:t>
            </a:r>
          </a:p>
        </p:txBody>
      </p:sp>
      <p:sp>
        <p:nvSpPr>
          <p:cNvPr id="9" name="TextBox 1"/>
          <p:cNvSpPr txBox="1"/>
          <p:nvPr/>
        </p:nvSpPr>
        <p:spPr>
          <a:xfrm>
            <a:off x="7072298" y="980728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500" dirty="0" smtClean="0">
                <a:solidFill>
                  <a:schemeClr val="accent1"/>
                </a:solidFill>
              </a:rPr>
              <a:t>Межбюджетные трансферты</a:t>
            </a:r>
            <a:endParaRPr lang="ru-RU" sz="2500" dirty="0">
              <a:solidFill>
                <a:schemeClr val="accent1"/>
              </a:solidFill>
            </a:endParaRPr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sz="quarter" idx="1"/>
          </p:nvPr>
        </p:nvGraphicFramePr>
        <p:xfrm>
          <a:off x="357158" y="1643050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1"/>
                </a:solidFill>
              </a:rPr>
              <a:t>Уважаемые жители Фурмановского района!</a:t>
            </a:r>
            <a:endParaRPr lang="ru-RU" sz="2400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Одна из основных целей бюджетной политики – обеспечение прозрачности, открытости и доступности бюджетного процесса для населения. Инструментом реализации этой цели является «Бюджет для граждан». </a:t>
            </a:r>
            <a:endParaRPr lang="en-US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«Бюджет для граждан» - это аналитический материал, разрабатываемый в целях ознакомления граждан с основными целями, задачами и приоритетными направлениями бюджетной политики Фурмановского муниципального района, планируемыми и достигнутыми результатами использования бюджетных ассигнований.</a:t>
            </a:r>
            <a:endParaRPr lang="en-US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Надеемся, что представление бюджета в понятной и доступной форме повысит уровень общественного участия жителей в бюджетном процессе Фурмановского муниципального района. Возможность влияния граждан на состав бюджета – участие в публичных слушаниях по вопросам планирования и исполнения бюджета.</a:t>
            </a:r>
            <a:endParaRPr lang="en-US" dirty="0" smtClean="0"/>
          </a:p>
          <a:p>
            <a:endParaRPr lang="ru-RU" dirty="0" smtClean="0"/>
          </a:p>
          <a:p>
            <a:r>
              <a:rPr lang="ru-RU" dirty="0" smtClean="0"/>
              <a:t>«Бюджет для граждан» подготовлен финансовым отделом администрации Фурмановского муниципального района.</a:t>
            </a:r>
            <a:endParaRPr lang="en-US" dirty="0" smtClean="0"/>
          </a:p>
          <a:p>
            <a:endParaRPr lang="ru-RU" dirty="0" smtClean="0"/>
          </a:p>
          <a:p>
            <a:r>
              <a:rPr lang="ru-RU" dirty="0" smtClean="0"/>
              <a:t>Место нахождения: Ивановская область, город Фурманов, ул. Социалистическая, д. 15</a:t>
            </a:r>
          </a:p>
          <a:p>
            <a:r>
              <a:rPr lang="ru-RU" dirty="0" smtClean="0"/>
              <a:t>Телефон: (49341) 2-18-15, 2-00-22</a:t>
            </a:r>
          </a:p>
          <a:p>
            <a:r>
              <a:rPr lang="ru-RU" dirty="0" smtClean="0"/>
              <a:t>Факс (49341)  2-00-22</a:t>
            </a:r>
          </a:p>
          <a:p>
            <a:r>
              <a:rPr lang="ru-RU" dirty="0" smtClean="0"/>
              <a:t>Адрес электронной почты </a:t>
            </a:r>
            <a:r>
              <a:rPr lang="en-US" u="sng" dirty="0" err="1" smtClean="0">
                <a:solidFill>
                  <a:srgbClr val="FF0000"/>
                </a:solidFill>
                <a:hlinkClick r:id="rId2"/>
              </a:rPr>
              <a:t>fofurmanov</a:t>
            </a:r>
            <a:r>
              <a:rPr lang="ru-RU" u="sng" dirty="0" smtClean="0">
                <a:solidFill>
                  <a:srgbClr val="FF0000"/>
                </a:solidFill>
                <a:hlinkClick r:id="rId2"/>
              </a:rPr>
              <a:t>@</a:t>
            </a:r>
            <a:r>
              <a:rPr lang="en-US" u="sng" dirty="0" smtClean="0">
                <a:solidFill>
                  <a:srgbClr val="FF0000"/>
                </a:solidFill>
                <a:hlinkClick r:id="rId2"/>
              </a:rPr>
              <a:t>mail</a:t>
            </a:r>
            <a:r>
              <a:rPr lang="ru-RU" u="sng" dirty="0" smtClean="0">
                <a:solidFill>
                  <a:srgbClr val="FF0000"/>
                </a:solidFill>
                <a:hlinkClick r:id="rId2"/>
              </a:rPr>
              <a:t>.</a:t>
            </a:r>
            <a:r>
              <a:rPr lang="en-US" u="sng" dirty="0" err="1" smtClean="0">
                <a:solidFill>
                  <a:srgbClr val="FF0000"/>
                </a:solidFill>
                <a:hlinkClick r:id="rId2"/>
              </a:rPr>
              <a:t>ru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500" dirty="0" smtClean="0">
                <a:solidFill>
                  <a:schemeClr val="accent1"/>
                </a:solidFill>
              </a:rPr>
              <a:t>Налоговые и неналоговые доходы бюджета</a:t>
            </a:r>
            <a:endParaRPr lang="ru-RU" sz="2500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687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7433"/>
                <a:gridCol w="928694"/>
                <a:gridCol w="928694"/>
                <a:gridCol w="1071570"/>
                <a:gridCol w="1000132"/>
                <a:gridCol w="947715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Наименование доходов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2018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(факт)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2019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(план)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2020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Calibri"/>
                        </a:rPr>
                        <a:t>2021 </a:t>
                      </a:r>
                      <a:r>
                        <a:rPr lang="ru-RU" sz="1200" b="1" dirty="0">
                          <a:latin typeface="Times New Roman"/>
                          <a:ea typeface="Calibri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Calibri"/>
                        </a:rPr>
                        <a:t>2022 </a:t>
                      </a:r>
                      <a:r>
                        <a:rPr lang="ru-RU" sz="1200" b="1" dirty="0">
                          <a:latin typeface="Times New Roman"/>
                          <a:ea typeface="Calibri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7366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</a:rPr>
                        <a:t>Налоговые доходы 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</a:rPr>
                        <a:t>116 692,9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</a:rPr>
                        <a:t>133 633,7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</a:rPr>
                        <a:t>131 697,4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</a:rPr>
                        <a:t>127 304,0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</a:rPr>
                        <a:t>132 574,0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4287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из них: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717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налог на доходы 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физических </a:t>
                      </a: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лиц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89 617,8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98 335,6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96 047,0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100 870,0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105 790,0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6001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доходы от уплаты акцизов на нефтепродукты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5 122,6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5 444,4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5 600,4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6 304,0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6 304,0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43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налоги на совокупный доход,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в том числе: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13 625,6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13 658,7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13 510,0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3 010,0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3 010,0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133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Times New Roman"/>
                          <a:ea typeface="Times New Roman"/>
                        </a:rPr>
                        <a:t>-единый налог на вмененный доход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 smtClean="0">
                          <a:latin typeface="Times New Roman"/>
                          <a:ea typeface="Times New Roman"/>
                        </a:rPr>
                        <a:t>10 449,7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 smtClean="0">
                          <a:latin typeface="Times New Roman"/>
                          <a:ea typeface="Times New Roman"/>
                        </a:rPr>
                        <a:t>10 009,7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 smtClean="0">
                          <a:latin typeface="Times New Roman"/>
                          <a:ea typeface="Times New Roman"/>
                        </a:rPr>
                        <a:t>10 500,0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343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Times New Roman"/>
                          <a:ea typeface="Times New Roman"/>
                        </a:rPr>
                        <a:t>-единый сельскохозяйственный налог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 smtClean="0">
                          <a:latin typeface="Times New Roman"/>
                          <a:ea typeface="Times New Roman"/>
                        </a:rPr>
                        <a:t>35,7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 smtClean="0">
                          <a:latin typeface="Times New Roman"/>
                          <a:ea typeface="Times New Roman"/>
                        </a:rPr>
                        <a:t>249,0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 smtClean="0">
                          <a:latin typeface="Times New Roman"/>
                          <a:ea typeface="Times New Roman"/>
                        </a:rPr>
                        <a:t>210,0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 smtClean="0">
                          <a:latin typeface="Times New Roman"/>
                          <a:ea typeface="Times New Roman"/>
                        </a:rPr>
                        <a:t>210,0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 smtClean="0">
                          <a:latin typeface="Times New Roman"/>
                          <a:ea typeface="Times New Roman"/>
                        </a:rPr>
                        <a:t>210,0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43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Times New Roman"/>
                          <a:ea typeface="Times New Roman"/>
                        </a:rPr>
                        <a:t>-налог, взимаемый в связи с применением патентной системы налогообложения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 smtClean="0">
                          <a:latin typeface="Times New Roman"/>
                          <a:ea typeface="Times New Roman"/>
                        </a:rPr>
                        <a:t>3 140,1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 smtClean="0">
                          <a:latin typeface="Times New Roman"/>
                          <a:ea typeface="Times New Roman"/>
                        </a:rPr>
                        <a:t>3 400,0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 smtClean="0">
                          <a:latin typeface="Times New Roman"/>
                          <a:ea typeface="Times New Roman"/>
                        </a:rPr>
                        <a:t>2800,0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 smtClean="0">
                          <a:latin typeface="Times New Roman"/>
                          <a:ea typeface="Times New Roman"/>
                        </a:rPr>
                        <a:t>2800,0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 smtClean="0">
                          <a:latin typeface="Times New Roman"/>
                          <a:ea typeface="Times New Roman"/>
                        </a:rPr>
                        <a:t>2800,0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8478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налог на добычу общераспространенных  полезных ископаемых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3 589,7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11 450,0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11</a:t>
                      </a:r>
                      <a:r>
                        <a:rPr lang="ru-RU" sz="1000" baseline="0" dirty="0" smtClean="0">
                          <a:latin typeface="Times New Roman"/>
                          <a:ea typeface="Times New Roman"/>
                        </a:rPr>
                        <a:t> 640,0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12 110,0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12 460,0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4287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государственная пошлина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4 736,6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4 745,0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4 900,0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5010,0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5010,0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4287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Задолженность</a:t>
                      </a:r>
                      <a:r>
                        <a:rPr lang="ru-RU" sz="1000" baseline="0" dirty="0" smtClean="0">
                          <a:latin typeface="Times New Roman"/>
                          <a:ea typeface="Times New Roman"/>
                        </a:rPr>
                        <a:t> и перерасчеты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0,7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4287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</a:rPr>
                        <a:t>Неналоговые доходы 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</a:rPr>
                        <a:t>42 472,3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</a:rPr>
                        <a:t>44 452,5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</a:rPr>
                        <a:t>34 392,2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</a:rPr>
                        <a:t>34 656,0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</a:rPr>
                        <a:t>34 933,2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4287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из них: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</a:rPr>
                        <a:t>-доходы от использования имущества, находящегося в государственной и муниципальной </a:t>
                      </a:r>
                      <a:r>
                        <a:rPr lang="ru-RU" sz="1000" dirty="0" smtClean="0">
                          <a:latin typeface="Times New Roman"/>
                          <a:ea typeface="Calibri"/>
                        </a:rPr>
                        <a:t>собственности.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</a:rPr>
                        <a:t>6 065,2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</a:rPr>
                        <a:t>7 802,5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</a:rPr>
                        <a:t>6 096,2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</a:rPr>
                        <a:t>6 335,2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</a:rPr>
                        <a:t>6 588,5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066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-плата за негативное воздействие на окружающую среду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272,4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134,3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96,9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100,8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104,8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43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-доходы от оказания платных услуг (работ) и компенсации затрат государства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32 436,3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31 598,3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27 000,0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27 000,0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27 000,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57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-доходы от продажи материальных и нематериальных 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активов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2 112,6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2 306,0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1 030,0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1 050,0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1 070,0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717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-штрафы, санкции, возмещение ущерба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1 466,3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2 533,4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65,1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65,1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65,1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Прочие неналоговые</a:t>
                      </a:r>
                      <a:r>
                        <a:rPr lang="ru-RU" sz="1000" baseline="0" dirty="0" smtClean="0">
                          <a:latin typeface="Times New Roman"/>
                          <a:ea typeface="Times New Roman"/>
                        </a:rPr>
                        <a:t> доходы (плата по договорам на установку рекламной конструкции)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119,5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78,0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104,0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104,8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104,8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6715140" y="1000108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Расходы</a:t>
            </a:r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" name="Содержимое 3" descr="2476af95ca187019ad1c1d6bf32cbea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891503" y="1928802"/>
            <a:ext cx="5395141" cy="358909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38403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Расходы по разделам и подразделам классификации расходов бюджета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57158" y="2214554"/>
          <a:ext cx="8504238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4623"/>
                <a:gridCol w="857256"/>
                <a:gridCol w="857256"/>
                <a:gridCol w="1000132"/>
                <a:gridCol w="928694"/>
                <a:gridCol w="876277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2018 год (отчет)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2021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88 466,9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79 465,2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77 351,5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67 661,3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67 723,7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Функционирование высшего должностного лица субъекта Российской Федерации и  муниципального образования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1 176,2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1 701,6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1 740,2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1 700,2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1 700,2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554,3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675,8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674,1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658,8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658,8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Функционирование Правительства Российской Федерации, высших исполнительных органов государственной  власти субъектов Российской Федерации, местных администраций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40 400,2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44 366,0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43 427,1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40 906,1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40 906,1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Судебная система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64,4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84,8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9 074,2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10 269,1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10 366,6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10 122,9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10 122,9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Резервные фонды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787,3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1000,0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500,0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500,0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Другие общегосударственные вопросы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37 197,6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21 655,6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20 137,0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13 766,4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13750,9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7158" y="1785926"/>
            <a:ext cx="4168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Общегосударственные вопросы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TextBox 1"/>
          <p:cNvSpPr txBox="1"/>
          <p:nvPr/>
        </p:nvSpPr>
        <p:spPr>
          <a:xfrm>
            <a:off x="6858016" y="1857364"/>
            <a:ext cx="2000264" cy="28575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51521" y="571481"/>
          <a:ext cx="8640959" cy="14287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3858"/>
                <a:gridCol w="1016211"/>
                <a:gridCol w="871037"/>
                <a:gridCol w="871037"/>
                <a:gridCol w="798451"/>
                <a:gridCol w="890365"/>
              </a:tblGrid>
              <a:tr h="4762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2021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2022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62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1 203,2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200,7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200,7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200,7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62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1 203,2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200,7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200,7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200,7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3071810"/>
          <a:ext cx="8749636" cy="2714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4527"/>
                <a:gridCol w="1029369"/>
                <a:gridCol w="882316"/>
                <a:gridCol w="882316"/>
                <a:gridCol w="808790"/>
                <a:gridCol w="882318"/>
              </a:tblGrid>
              <a:tr h="357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2021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2022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07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14 503,8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18 101,6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18 594,0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11 920,4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11 920,4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86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Сельское хозяйство и рыболовство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86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Транспорт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2 330,0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4 446,8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5 221,1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5221,1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5221,1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00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Дорожное хозяйство (дорожные фонды)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11 417,0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13 053,5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13 029,8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6 304,0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6 304,0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893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756,8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580,4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333,0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392,0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392,0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2844" y="214290"/>
            <a:ext cx="8451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Национальная безопасность и правоохранительная деятельность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844" y="2714620"/>
            <a:ext cx="3474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Национальная экономика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6786578" y="2571744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142845" y="642918"/>
          <a:ext cx="8858311" cy="19050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9348"/>
                <a:gridCol w="1041773"/>
                <a:gridCol w="892947"/>
                <a:gridCol w="892947"/>
                <a:gridCol w="818535"/>
                <a:gridCol w="912761"/>
              </a:tblGrid>
              <a:tr h="4762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62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21 565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26 968,3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17 088,4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5 826,6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7 484,8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62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Коммунальное хозяйство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849,9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23 505,5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14 255,2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6 369,4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4 067,9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62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Благоустройство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6 715,7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3 462,8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2 833,2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1 115,4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1 115,4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7" name="Содержимое 3"/>
          <p:cNvGraphicFramePr>
            <a:graphicFrameLocks/>
          </p:cNvGraphicFramePr>
          <p:nvPr/>
        </p:nvGraphicFramePr>
        <p:xfrm>
          <a:off x="142844" y="3381377"/>
          <a:ext cx="8786874" cy="33337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4676"/>
                <a:gridCol w="1033372"/>
                <a:gridCol w="885746"/>
                <a:gridCol w="885746"/>
                <a:gridCol w="811935"/>
                <a:gridCol w="905399"/>
              </a:tblGrid>
              <a:tr h="4762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2021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2022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62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417 076,3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440 876,5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430 665,0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413 351,1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409731,3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62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Дошкольное образование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173 820,4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187 407,7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182 350,9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180 649,2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180 107,3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62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Общее образование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170 243,2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177 415,3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179 484,9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166 327,8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163 477,6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62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Дополнительное образование детей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341,2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47 790,2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41 906,0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38 909,8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38 756,4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62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Молодежная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политика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1 749,0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1 840,8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2 077,3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1 999,5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1 999,5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62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Другие вопросы в области образования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27 922,5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26 422,5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24 845,9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25 464,8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25 390,5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42844" y="214290"/>
            <a:ext cx="4706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Жилищно-коммунальное хозяйство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7462" y="3000372"/>
            <a:ext cx="1821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Образование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6929454" y="2928934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6786578" y="214290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251521" y="642918"/>
          <a:ext cx="8640960" cy="13459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3858"/>
                <a:gridCol w="1016212"/>
                <a:gridCol w="871037"/>
                <a:gridCol w="871037"/>
                <a:gridCol w="798451"/>
                <a:gridCol w="890365"/>
              </a:tblGrid>
              <a:tr h="4762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2021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62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6 690,1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7 542,9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9 297,1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1 164,4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1 164,4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934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Культура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6 690,1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542,9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9 297,1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1 164,4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1 164,4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214282" y="3214686"/>
          <a:ext cx="8715437" cy="28575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7663"/>
                <a:gridCol w="1080422"/>
                <a:gridCol w="864338"/>
                <a:gridCol w="936366"/>
                <a:gridCol w="864338"/>
                <a:gridCol w="792310"/>
              </a:tblGrid>
              <a:tr h="4762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2021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2022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62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17 465,6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11 884,2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823,7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17 772,9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17 802,5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62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Пенсионное обеспечение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764,8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2 876,6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3 213,2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3 155,6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3 155,6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62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Социальное обеспечение населения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12 674,3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2 988,0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471,4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478,2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507,8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62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Охрана семьи и детства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3 706,5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5 699,6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13 639,1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13 639,1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13 639,1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62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Другие вопросы в области социальной политики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500,0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500,0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500,0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1928" y="285728"/>
            <a:ext cx="35942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Культура, кинематография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20" y="2786058"/>
            <a:ext cx="2962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Социальная политика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6858016" y="2786058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6929454" y="214290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251521" y="642918"/>
          <a:ext cx="8640960" cy="14287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3858"/>
                <a:gridCol w="1016212"/>
                <a:gridCol w="871037"/>
                <a:gridCol w="871037"/>
                <a:gridCol w="798451"/>
                <a:gridCol w="890365"/>
              </a:tblGrid>
              <a:tr h="4762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2021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62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1 195,5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1 492,9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1 263,9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1 263,9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762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Физическая культура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195,5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1 492,9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263,9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1 263,9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1928" y="285728"/>
            <a:ext cx="3858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Физическая культура и спорт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6929454" y="214290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000" dirty="0" smtClean="0">
                <a:solidFill>
                  <a:schemeClr val="accent1"/>
                </a:solidFill>
              </a:rPr>
              <a:t>Расходы бюджета в разрезе муниципальных программ</a:t>
            </a:r>
            <a:endParaRPr lang="ru-RU" sz="3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57158" y="1857364"/>
          <a:ext cx="8504238" cy="41436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0375"/>
                <a:gridCol w="857256"/>
                <a:gridCol w="785818"/>
                <a:gridCol w="928694"/>
                <a:gridCol w="785818"/>
                <a:gridCol w="876277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муниципальных программ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(факт)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</a:t>
                      </a:r>
                      <a:r>
                        <a:rPr lang="ru-RU" sz="1000" baseline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</a:tr>
              <a:tr h="2555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Развитие образования Фурмановского муниципального района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412 942,0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437 957,3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433 747,8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417 176,0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413 604,1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43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Развитие культуры Фурмановского муниципального района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2 058,1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2 098,8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2 197,1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1 164,4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1 164,4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57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Организация предоставления</a:t>
                      </a:r>
                      <a:r>
                        <a:rPr lang="ru-RU" sz="10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государственных и муниципальных услуг на базе МКУ «МФЦ»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7 664,6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8 784,4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9 388,4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6 568,4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ru-RU" sz="10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568,4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2382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Забота и поддержка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10 295,0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8 837,8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9 567,9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567,9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3 567,9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861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Совершенствование местного самоуправления Фурмановского муниципального района 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64 377,3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49 619,1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50 338,3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45 611,3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45 611,3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4287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Земельные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отношения Фурмановского муниципального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района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546,6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378,1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304,0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363,0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363,0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47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Безопасный район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169,3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2 419,0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2 544,1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544,1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2 544,1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4287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Развитие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транспортной системы Фурмановского муниципального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района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11 392,8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12 753,5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13 029,8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6 304,0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ru-RU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304,0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57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Развитие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гражданского общества на территории Фурмановского муниципального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района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817,6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685,6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812,9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768,5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720,7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670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Управление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муниципальными финансами Фурмановского муниципального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района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7 955,3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9 810,7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9 866,5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9 144,1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9 144,1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7621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Благоустройство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Фурмановского муниципального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района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889,9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3 181,8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2 628,0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1 528,0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528,0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Управление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муниципальным имуществом Фурмановского муниципального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района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1 340,6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2 836,2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2 324,7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2 168,7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2 168,7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Обеспечение доступным</a:t>
                      </a:r>
                      <a:r>
                        <a:rPr lang="ru-RU" sz="10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и комфортным жильем населения Фурмановского муниципального района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18 663,9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19 504,0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14 543,3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11 262,8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11 292,4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сельского хозяйства и регулирование</a:t>
                      </a:r>
                      <a:r>
                        <a:rPr lang="ru-RU" sz="10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рынков сельскохозяйственной продукции, сырья и продовольствия Фурмановского муниципального района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228,9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643,3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7072298" y="1428736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1"/>
                </a:solidFill>
              </a:rPr>
              <a:t>Муниципальная программа «Развитие образования Фурмановского муниципального района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Целями реализации программы выступают: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обеспечение соответствия качества образования меняющимся запросам населения и перспективным задачам развития общества;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обеспечение равного доступа детей к бесплатному полноценному качественному образованию в соответствии с их интересами и склонностями, независимо от материального достатка семьи, места проживания, национальной принадлежности и состояния здоровья.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В состав программы входят следующие подпрограммы:</a:t>
            </a:r>
          </a:p>
          <a:p>
            <a:pPr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3500438"/>
          <a:ext cx="8715437" cy="3002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6012"/>
                <a:gridCol w="851885"/>
                <a:gridCol w="851885"/>
                <a:gridCol w="851885"/>
                <a:gridCol w="851885"/>
                <a:gridCol w="851885"/>
              </a:tblGrid>
              <a:tr h="4326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подпрограмм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2018 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(отчет)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</a:tr>
              <a:tr h="2216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Дошкольное образование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170 484,5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184 558,4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181 172,1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179 470,4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178 928,5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4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Общее образование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161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518,4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174 508,1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177 210,2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164 737,3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161 887,1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4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Дополнительное образование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42 542,7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43 863,4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41 405,4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38 409,2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38 255,8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4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Предоставление мер социальной поддержки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2 376,5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2 377,3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2 904,6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2 904,6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2 904,6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Реализация муниципальным учреждением отделом образования полномочий органов местного самоуправления в сфере образования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26 637,5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24 817,2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23 857,9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24 534,7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24 508,3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06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Организация отдыха и занятости детей в каникулярное время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2 463,7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2 578,5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2 871,2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2 793,4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2 793,4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4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Создание безопасных условий обучения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6 055,0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4 021,4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2 476,0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2 476,0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2 476,0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Поддержка и сопровождение одаренных детей и творческих педагогов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863,7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1 059,7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586,5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586,5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586,5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Освоение этапов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спортивной подготовки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173,3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1 263,9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1 263,9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1 263,9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7143768" y="3214686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1"/>
                </a:solidFill>
              </a:rPr>
              <a:t>Муниципальная программа «Развитие образования Фурмановского муниципального района»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6160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400" dirty="0" smtClean="0"/>
              <a:t>В рамках подпрограммы «Общее образование» реализуется социально- значимый проект по обеспечению питанием обучающихся 1-4 классов общеобразовательных школ:</a:t>
            </a:r>
            <a:endParaRPr lang="ru-RU" sz="1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2000240"/>
          <a:ext cx="8715434" cy="806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8746"/>
                <a:gridCol w="944172"/>
                <a:gridCol w="944172"/>
                <a:gridCol w="944172"/>
                <a:gridCol w="944172"/>
              </a:tblGrid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0170" algn="l"/>
                          <a:tab pos="63055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170" algn="l"/>
                          <a:tab pos="63055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170" algn="l"/>
                          <a:tab pos="63055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170" algn="l"/>
                          <a:tab pos="63055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2021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170" algn="l"/>
                          <a:tab pos="63055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16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0170" algn="l"/>
                          <a:tab pos="63055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Расходы на организацию питания обучающихся 1-4 классов (тыс. руб.)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170" algn="l"/>
                          <a:tab pos="63055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5 276,6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170" algn="l"/>
                          <a:tab pos="63055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4 278,6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170" algn="l"/>
                          <a:tab pos="63055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4 278,6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170" algn="l"/>
                          <a:tab pos="63055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4 278,6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4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0170" algn="l"/>
                          <a:tab pos="63055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обучающихся в 1-4 классах (чел.)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170" algn="l"/>
                          <a:tab pos="63055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1 678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170" algn="l"/>
                          <a:tab pos="63055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1 666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170" algn="l"/>
                          <a:tab pos="63055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1 666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170" algn="l"/>
                          <a:tab pos="63055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1 666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2846" y="3223598"/>
          <a:ext cx="8786871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58322"/>
                <a:gridCol w="525710"/>
                <a:gridCol w="525710"/>
                <a:gridCol w="525710"/>
                <a:gridCol w="525710"/>
                <a:gridCol w="525709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целевого показателя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Ед. изм.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r>
                        <a:rPr lang="en-US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Охват образовательными программами дошкольного образования детей в возрасте от 1 года до 7 лет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80,1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80,1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80,1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80,1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Доля выпускников общеобразовательных организаций, успешно сдавших единый государственный экзамен (далее – ЕГЭ) по русскому языку и математике в общей численности выпускников общеобразовательных организаций, сдававших ЕГЭ по данным предметам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Доля выпускников общеобразовательных организаций, набравших на ЕГЭ не менее 70 баллов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32,1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22,0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23,0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Доля учащихся, обучающихся в школах, отвечающих современным требованиям к условиям организации образовательного процесса на 80 – 100 %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95,55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95,6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95,7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95,7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Доля детей, охваченных дополнительными общеобразовательными программами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организациях дополнительного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образования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92,6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87,6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88,0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88,0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Удельный вес численности учащихся по основным общеобразовательным программам, участвующих в олимпиадах и конкурсах различного уровня, в общей численности учащихся по основным общеобразовательным программам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89,1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89,5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89,5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89,5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Содержимое 2"/>
          <p:cNvSpPr txBox="1">
            <a:spLocks/>
          </p:cNvSpPr>
          <p:nvPr/>
        </p:nvSpPr>
        <p:spPr>
          <a:xfrm>
            <a:off x="214282" y="2928934"/>
            <a:ext cx="8503920" cy="61606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r>
              <a:rPr lang="ru-RU" sz="1400" dirty="0" smtClean="0"/>
              <a:t>Ц</a:t>
            </a:r>
            <a:r>
              <a:rPr lang="x-none" sz="1400" smtClean="0"/>
              <a:t>елевы</a:t>
            </a:r>
            <a:r>
              <a:rPr lang="ru-RU" sz="1400" dirty="0" smtClean="0"/>
              <a:t>е индикаторы (</a:t>
            </a:r>
            <a:r>
              <a:rPr lang="x-none" sz="1400" smtClean="0"/>
              <a:t>показател</a:t>
            </a:r>
            <a:r>
              <a:rPr lang="ru-RU" sz="1400" dirty="0" smtClean="0"/>
              <a:t>и)  про</a:t>
            </a:r>
            <a:r>
              <a:rPr lang="x-none" sz="1400" smtClean="0"/>
              <a:t>граммы</a:t>
            </a:r>
            <a:endParaRPr lang="ru-RU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Фурмановский муниципальный район</a:t>
            </a:r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" name="Содержимое 3" descr="Clip2net_160622142155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1720801"/>
            <a:ext cx="4004487" cy="3351273"/>
          </a:xfrm>
        </p:spPr>
      </p:pic>
      <p:sp>
        <p:nvSpPr>
          <p:cNvPr id="5" name="TextBox 4"/>
          <p:cNvSpPr txBox="1"/>
          <p:nvPr/>
        </p:nvSpPr>
        <p:spPr>
          <a:xfrm>
            <a:off x="4429124" y="1785926"/>
            <a:ext cx="435771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Административно </a:t>
            </a:r>
            <a:r>
              <a:rPr lang="ru-RU" dirty="0"/>
              <a:t>– территориальная единица на северо-западе Ивановской области. Административный центр – город </a:t>
            </a:r>
            <a:r>
              <a:rPr lang="ru-RU" dirty="0" smtClean="0"/>
              <a:t>Фурманов.</a:t>
            </a:r>
          </a:p>
          <a:p>
            <a:r>
              <a:rPr lang="ru-RU" dirty="0" smtClean="0"/>
              <a:t>В </a:t>
            </a:r>
            <a:r>
              <a:rPr lang="ru-RU" dirty="0"/>
              <a:t>состав Фурмановского муниципального района </a:t>
            </a:r>
            <a:r>
              <a:rPr lang="ru-RU" dirty="0" smtClean="0"/>
              <a:t>входят: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ru-RU" dirty="0" smtClean="0"/>
              <a:t>Фурмановское </a:t>
            </a:r>
            <a:r>
              <a:rPr lang="ru-RU" dirty="0"/>
              <a:t>городское </a:t>
            </a:r>
            <a:r>
              <a:rPr lang="ru-RU" dirty="0" smtClean="0"/>
              <a:t>поселение;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ru-RU" dirty="0" smtClean="0"/>
              <a:t>Дуляпинское </a:t>
            </a:r>
            <a:r>
              <a:rPr lang="ru-RU" dirty="0"/>
              <a:t>сельское </a:t>
            </a:r>
            <a:r>
              <a:rPr lang="ru-RU" dirty="0" smtClean="0"/>
              <a:t>поселение;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ru-RU" dirty="0" smtClean="0"/>
              <a:t>Иванковское </a:t>
            </a:r>
            <a:r>
              <a:rPr lang="ru-RU" dirty="0"/>
              <a:t>сельское </a:t>
            </a:r>
            <a:r>
              <a:rPr lang="ru-RU" dirty="0" smtClean="0"/>
              <a:t>поселение;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ru-RU" dirty="0" smtClean="0"/>
              <a:t>Панинское </a:t>
            </a:r>
            <a:r>
              <a:rPr lang="ru-RU" dirty="0"/>
              <a:t>сельское </a:t>
            </a:r>
            <a:r>
              <a:rPr lang="ru-RU" dirty="0" smtClean="0"/>
              <a:t>поселение;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ru-RU" dirty="0" smtClean="0"/>
              <a:t>Хромцовское </a:t>
            </a:r>
            <a:r>
              <a:rPr lang="ru-RU" dirty="0"/>
              <a:t>сельское </a:t>
            </a:r>
            <a:r>
              <a:rPr lang="ru-RU" dirty="0" smtClean="0"/>
              <a:t>поселение;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ru-RU" dirty="0" smtClean="0"/>
              <a:t>Широковское </a:t>
            </a:r>
            <a:r>
              <a:rPr lang="ru-RU" dirty="0"/>
              <a:t>сельское поселение.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28596" y="5500702"/>
            <a:ext cx="8429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Население по состоянию на 1 января </a:t>
            </a:r>
            <a:r>
              <a:rPr lang="ru-RU" dirty="0" smtClean="0"/>
              <a:t>201</a:t>
            </a:r>
            <a:r>
              <a:rPr lang="ru-RU" dirty="0" smtClean="0"/>
              <a:t>9</a:t>
            </a:r>
            <a:r>
              <a:rPr lang="ru-RU" dirty="0" smtClean="0"/>
              <a:t> </a:t>
            </a:r>
            <a:r>
              <a:rPr lang="ru-RU" dirty="0" smtClean="0"/>
              <a:t>года составляет </a:t>
            </a:r>
            <a:r>
              <a:rPr lang="en-US" dirty="0" smtClean="0"/>
              <a:t>39 560</a:t>
            </a:r>
            <a:r>
              <a:rPr lang="ru-RU" dirty="0" smtClean="0"/>
              <a:t> человек, в том числе городское – </a:t>
            </a:r>
            <a:r>
              <a:rPr lang="en-US" dirty="0" smtClean="0"/>
              <a:t>33 364</a:t>
            </a:r>
            <a:r>
              <a:rPr lang="ru-RU" dirty="0" smtClean="0"/>
              <a:t> человек, сельское – </a:t>
            </a:r>
            <a:r>
              <a:rPr lang="en-US" dirty="0" smtClean="0"/>
              <a:t>6 196</a:t>
            </a:r>
            <a:r>
              <a:rPr lang="ru-RU" dirty="0" smtClean="0"/>
              <a:t> человека.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1"/>
                </a:solidFill>
              </a:rPr>
              <a:t>Муниципальная программа «Развитие культуры Фурмановского муниципального района»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200" dirty="0" smtClean="0"/>
              <a:t>Целями реализации программы выступают:</a:t>
            </a:r>
          </a:p>
          <a:p>
            <a:r>
              <a:rPr lang="ru-RU" sz="1200" dirty="0" smtClean="0"/>
              <a:t>повышение эффективности деятельности учреждений дополнительного образования;</a:t>
            </a:r>
          </a:p>
          <a:p>
            <a:r>
              <a:rPr lang="ru-RU" sz="1200" dirty="0" smtClean="0"/>
              <a:t>развитие и усовершенствование системы пожарной безопасности учреждений культуры;</a:t>
            </a:r>
          </a:p>
          <a:p>
            <a:r>
              <a:rPr lang="ru-RU" sz="1200" dirty="0" smtClean="0"/>
              <a:t>развитие библиотечного обслуживания в сельских поселениях;</a:t>
            </a:r>
          </a:p>
          <a:p>
            <a:r>
              <a:rPr lang="ru-RU" sz="1200" dirty="0" smtClean="0"/>
              <a:t>обеспечение равного доступа детей к бесплатному полноценному качественному дополнительному образованию в сфере культуры;</a:t>
            </a:r>
          </a:p>
          <a:p>
            <a:r>
              <a:rPr lang="ru-RU" sz="1200" dirty="0" smtClean="0"/>
              <a:t>обеспечение условий развития творчества детей и подростков.</a:t>
            </a:r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r>
              <a:rPr lang="ru-RU" sz="1200" dirty="0" smtClean="0"/>
              <a:t>В состав программы входят следующие подпрограммы:</a:t>
            </a:r>
          </a:p>
          <a:p>
            <a:pPr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3500438"/>
          <a:ext cx="8715437" cy="798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6012"/>
                <a:gridCol w="851885"/>
                <a:gridCol w="851885"/>
                <a:gridCol w="851885"/>
                <a:gridCol w="851885"/>
                <a:gridCol w="851885"/>
              </a:tblGrid>
              <a:tr h="4326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подпрограмм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2018 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(отчет)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год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</a:tr>
              <a:tr h="214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Подпрограмма «Организация культурного досуга, библиотечного обслуживания и музейного дела»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2 058,1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2 098,8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2 197,1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1 164,4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1 164,4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5157192"/>
          <a:ext cx="8715437" cy="799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70014"/>
                <a:gridCol w="655296"/>
                <a:gridCol w="655296"/>
                <a:gridCol w="589767"/>
                <a:gridCol w="655296"/>
                <a:gridCol w="589768"/>
              </a:tblGrid>
              <a:tr h="3126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целевого показателя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Ед. </a:t>
                      </a:r>
                      <a:r>
                        <a:rPr lang="ru-RU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изм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г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2021 г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2022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 anchor="ctr"/>
                </a:tc>
              </a:tr>
              <a:tr h="4341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Доля жителей, охваченных библиотечным обслуживанием от общего количества населения (%)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1520" y="4869160"/>
            <a:ext cx="6215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Ц</a:t>
            </a:r>
            <a:r>
              <a:rPr lang="x-none" sz="1200" smtClean="0"/>
              <a:t>елевы</a:t>
            </a:r>
            <a:r>
              <a:rPr lang="ru-RU" sz="1200" dirty="0" smtClean="0"/>
              <a:t>е индикаторы (</a:t>
            </a:r>
            <a:r>
              <a:rPr lang="x-none" sz="1200" smtClean="0"/>
              <a:t>показател</a:t>
            </a:r>
            <a:r>
              <a:rPr lang="ru-RU" sz="1200" dirty="0" smtClean="0"/>
              <a:t>и)  про</a:t>
            </a:r>
            <a:r>
              <a:rPr lang="x-none" sz="1200" smtClean="0"/>
              <a:t>граммы</a:t>
            </a:r>
            <a:endParaRPr lang="ru-RU" sz="1200" b="1" dirty="0" smtClean="0"/>
          </a:p>
          <a:p>
            <a:endParaRPr lang="ru-RU" sz="1200" dirty="0"/>
          </a:p>
        </p:txBody>
      </p:sp>
      <p:sp>
        <p:nvSpPr>
          <p:cNvPr id="7" name="TextBox 1"/>
          <p:cNvSpPr txBox="1"/>
          <p:nvPr/>
        </p:nvSpPr>
        <p:spPr>
          <a:xfrm>
            <a:off x="7143768" y="3214686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1"/>
                </a:solidFill>
              </a:rPr>
              <a:t>Муниципальная программа «Забота и поддержка»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485090" cy="11161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200" dirty="0" smtClean="0"/>
              <a:t>Целью реализации муниципальной программы является поддержание доступности социально значимых услуг населению.</a:t>
            </a:r>
          </a:p>
          <a:p>
            <a:pPr>
              <a:buNone/>
            </a:pPr>
            <a:r>
              <a:rPr lang="ru-RU" sz="1200" dirty="0" smtClean="0"/>
              <a:t>Программа реализуется посредством следующих подпрограмм:</a:t>
            </a:r>
          </a:p>
          <a:p>
            <a:pPr>
              <a:buNone/>
            </a:pPr>
            <a:endParaRPr lang="ru-RU" sz="1200" dirty="0" smtClean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6180" y="2643182"/>
          <a:ext cx="8682099" cy="710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92484"/>
                <a:gridCol w="817923"/>
                <a:gridCol w="817923"/>
                <a:gridCol w="817923"/>
                <a:gridCol w="817923"/>
                <a:gridCol w="817923"/>
              </a:tblGrid>
              <a:tr h="4257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подпрограммы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2018 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(отчет)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</a:tr>
              <a:tr h="284618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Субсидирование для предоставления коммунальных услуг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10 295,0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8 837,8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567,9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3 567,9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3 567,9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TextBox 1"/>
          <p:cNvSpPr txBox="1"/>
          <p:nvPr/>
        </p:nvSpPr>
        <p:spPr>
          <a:xfrm>
            <a:off x="7072298" y="2357430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2" y="4000504"/>
          <a:ext cx="8682098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0319"/>
                <a:gridCol w="990064"/>
                <a:gridCol w="685429"/>
                <a:gridCol w="685429"/>
                <a:gridCol w="685429"/>
                <a:gridCol w="685428"/>
              </a:tblGrid>
              <a:tr h="3126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Показатель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Ед.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измерения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г.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г.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2021 г.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2022 г.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41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юридических лиц и индивидуальных предпринимателей, которым предоставлена субсидия на возмещение суммы затрат в связи с реализацией гражданам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услуг отопления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 горячего водоснабжения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41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Количество юридических лиц и индивидуальных предпринимателей, которым предоставлена субсидия на возмещение суммы затрат в связи с реализацией гражданам услуг холодного водоснабжения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41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Суммарная отапливаемая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площадь жилищного фонда, в отношении которой предоставлена субсидия ресурсоснабжающим организациям и исполнителям коммунальных услуг, находящихся на территории Иванковского сельского поселения, на возмещение суммы затрат, в связи с реализацией гражданам услуг отопления и горячего водоснабжений</a:t>
                      </a: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кв.м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8 559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8 559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8 559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8 000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14282" y="3786190"/>
            <a:ext cx="40719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Ц</a:t>
            </a:r>
            <a:r>
              <a:rPr lang="x-none" sz="1200" smtClean="0"/>
              <a:t>елевы</a:t>
            </a:r>
            <a:r>
              <a:rPr lang="ru-RU" sz="1200" dirty="0" smtClean="0"/>
              <a:t>е индикаторы (</a:t>
            </a:r>
            <a:r>
              <a:rPr lang="x-none" sz="1200" smtClean="0"/>
              <a:t>показател</a:t>
            </a:r>
            <a:r>
              <a:rPr lang="ru-RU" sz="1200" dirty="0" smtClean="0"/>
              <a:t>и)  про</a:t>
            </a:r>
            <a:r>
              <a:rPr lang="x-none" sz="1200" smtClean="0"/>
              <a:t>граммы</a:t>
            </a:r>
            <a:r>
              <a:rPr lang="ru-RU" sz="1200" dirty="0" smtClean="0"/>
              <a:t>:</a:t>
            </a:r>
            <a:endParaRPr lang="ru-RU" sz="12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«Совершенствование местного самоуправления Фурмановского муниципального района»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6160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200" dirty="0" smtClean="0"/>
              <a:t>Основной целью программы является создание необходимых условий для совершенствования в Фурмановском муниципальном районе системы местного самоуправления и эффективного решения вопросов местного значения.</a:t>
            </a:r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r>
              <a:rPr lang="ru-RU" sz="1200" dirty="0" smtClean="0"/>
              <a:t>Программа реализуется посредством следующих подпрограмм:</a:t>
            </a:r>
            <a:endParaRPr lang="ru-RU" sz="12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0" y="2643182"/>
          <a:ext cx="8715440" cy="2558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9528"/>
                <a:gridCol w="954245"/>
                <a:gridCol w="954245"/>
                <a:gridCol w="827012"/>
                <a:gridCol w="763396"/>
                <a:gridCol w="827014"/>
              </a:tblGrid>
              <a:tr h="4257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подпрограммы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2018 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(отчет)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Обеспечение деятельности администрации Фурмановского муниципального района, ее структурных подразделений и органов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62 447,7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47 785,6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47 191,9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44 637,8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44 637,8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34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Открытая информационная политика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1 705,0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281,5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281,5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281,5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281,5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Организация и проведение мероприятий, связанных с государственными и муниципальными праздниками, юбилейными и памятными датами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44,2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1 476,6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635,0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635,0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635,0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34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Кадры администрации Фурмановского муниципального района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91,1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Улучшение условий и охраны труда в администрации Фурмановского муниципального района, ее структурных подразделений и органов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89,4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25,4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184,9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7143768" y="2285992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«Совершенствование местного самоуправления Фурмановского муниципального района»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785926"/>
            <a:ext cx="8503920" cy="6160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/>
              <a:t>Целевые индикаторы (показатели) реализации муниципальной программы</a:t>
            </a:r>
            <a:endParaRPr lang="ru-RU" sz="12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2" y="2285992"/>
          <a:ext cx="8715440" cy="3763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718"/>
                <a:gridCol w="720080"/>
                <a:gridCol w="1008112"/>
                <a:gridCol w="950998"/>
                <a:gridCol w="777194"/>
                <a:gridCol w="901338"/>
              </a:tblGrid>
              <a:tr h="323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целевого индикатора (показателя)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изм.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2021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Степень информирования населения Фурмановского муниципального района о  развитии местного самоуправления для наиболее полного включения граждан в осуществление местного самоуправления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Доля постановлений администрации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Фурмановского муниципального района, размещенных на официальном сайте в сети интернет, от общего числа принятых за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9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Выполнение архивных социально-правовых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запросов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Количество лиц,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получающих ежемесячные денежные выплаты, предоставленные в связи с прекращением трудовой деятельности на муниципальной должности и руководящей должности в органах власти и управления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Проведение специальной оценки условий труда, обучение по охране труда и проверка требований охраны труда руководителей и специалистов администрации Фурмановского муниципального района ее структурных подразделений и органов, проведение обязательных предварительных и периодических медицинских осмотров работников.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«Земельные отношения Фурмановского муниципального района»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6160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/>
              <a:t>Основными целями программы являются: </a:t>
            </a:r>
          </a:p>
          <a:p>
            <a:pPr lvl="0"/>
            <a:r>
              <a:rPr lang="ru-RU" sz="1200" dirty="0" smtClean="0"/>
              <a:t>эффективное управление и распоряжение земельными участками;</a:t>
            </a:r>
          </a:p>
          <a:p>
            <a:pPr lvl="0"/>
            <a:r>
              <a:rPr lang="ru-RU" sz="1200" dirty="0" smtClean="0"/>
              <a:t>увеличение доходов муниципального бюджета на основе эффективного управления земельными ресурсами;</a:t>
            </a:r>
          </a:p>
          <a:p>
            <a:pPr lvl="0"/>
            <a:r>
              <a:rPr lang="ru-RU" sz="1200" dirty="0" smtClean="0"/>
              <a:t>землеустроительные работы.</a:t>
            </a:r>
          </a:p>
          <a:p>
            <a:pPr lvl="0"/>
            <a:endParaRPr lang="ru-RU" sz="1200" dirty="0" smtClean="0"/>
          </a:p>
          <a:p>
            <a:pPr>
              <a:buNone/>
            </a:pPr>
            <a:r>
              <a:rPr lang="ru-RU" sz="1200" dirty="0" smtClean="0"/>
              <a:t>Программа реализуется посредством следующих подпрограмм:</a:t>
            </a:r>
          </a:p>
          <a:p>
            <a:pPr lvl="0"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2" y="3071810"/>
          <a:ext cx="8572559" cy="1170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7418"/>
                <a:gridCol w="837919"/>
                <a:gridCol w="837919"/>
                <a:gridCol w="773463"/>
                <a:gridCol w="837920"/>
                <a:gridCol w="837920"/>
              </a:tblGrid>
              <a:tr h="4291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подпрограммы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2018 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(отчет)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Управление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и распоряжение земельными ресурсами на территории Фурмановского муниципального района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546,6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180,0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183,0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183,0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183,0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Комплексные кадастровые работы на территории Фурмановского муниципального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района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198,1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121,0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180,0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7000892" y="2714620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«Земельные отношения Фурмановского муниципального района»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836712"/>
            <a:ext cx="8503920" cy="360040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1200" dirty="0" smtClean="0"/>
          </a:p>
          <a:p>
            <a:pPr>
              <a:buNone/>
            </a:pPr>
            <a:r>
              <a:rPr lang="ru-RU" sz="1200" dirty="0" smtClean="0"/>
              <a:t>Ц</a:t>
            </a:r>
            <a:r>
              <a:rPr lang="x-none" sz="1200" smtClean="0"/>
              <a:t>елевы</a:t>
            </a:r>
            <a:r>
              <a:rPr lang="ru-RU" sz="1200" dirty="0" smtClean="0"/>
              <a:t>е индикаторы (</a:t>
            </a:r>
            <a:r>
              <a:rPr lang="x-none" sz="1200" smtClean="0"/>
              <a:t>показател</a:t>
            </a:r>
            <a:r>
              <a:rPr lang="ru-RU" sz="1200" dirty="0" smtClean="0"/>
              <a:t>и)  про</a:t>
            </a:r>
            <a:r>
              <a:rPr lang="x-none" sz="1200" smtClean="0"/>
              <a:t>граммы</a:t>
            </a:r>
            <a:r>
              <a:rPr lang="ru-RU" sz="1200" dirty="0" smtClean="0"/>
              <a:t>:</a:t>
            </a:r>
            <a:endParaRPr lang="ru-RU" sz="1200" b="1" dirty="0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78" y="1556792"/>
          <a:ext cx="8715439" cy="5238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4558"/>
                <a:gridCol w="968382"/>
                <a:gridCol w="839264"/>
                <a:gridCol w="839264"/>
                <a:gridCol w="774705"/>
                <a:gridCol w="839266"/>
              </a:tblGrid>
              <a:tr h="285752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Наименование показателя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Ед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изм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201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9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г.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2020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г.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2021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г.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20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2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г.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Объем поступлений в консолидированный бюджет Фурмановского муниципального района доходов от передачи в аренду земельных участков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тыс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руб.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4550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4600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4650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</a:rPr>
                        <a:t>4650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Объем поступлений в консолидированный бюджет Фурмановского муниципального района доходов от продажи земельных участков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тыс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руб.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2850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2900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</a:rPr>
                        <a:t>2950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</a:rPr>
                        <a:t>2950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Количество земельных участков, сформированных с целью реализации Закона Ивановской области от № 111-ОЗ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ед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50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</a:rPr>
                        <a:t>30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Количество населенных пунктов, имеющих координатное описание границ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ед.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Количество кадастровых кварталов, в которых проведены комплексные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кадастровые работы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ед.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Доля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земельных участков, учтенных в едином государственном реестре недвижимости, местоположение границ которых установлено в соответствии с требованиями земельного законодательства РФ, в общем количестве земельных участков, учтенных в едином государственном реестре недвижимости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Количество объектов недвижимости, сведения о которых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включены в карты-планы территорий, составленные по результатам проведения комплексных кадастровых работ, и представленные в территориальный орган, осуществляющий регистрацию прав (в том числе число объектов недвижимости, сведения о границах которых уточнены, установлены, по которым исправлены кадастровые ошибки в сведениях единого государственного реестра недвижимости, а так же образованных в ходе проведения комплексных кадастровых работ объектов недвижимости)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ед.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40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147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785926"/>
            <a:ext cx="8503920" cy="6160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200" dirty="0" smtClean="0"/>
              <a:t>Основной целью программы является повышение безопасности населения Фурмановского муниципального района и снижение социально-экономического ущерба от чрезвычайных ситуаций и пожаров.</a:t>
            </a:r>
          </a:p>
          <a:p>
            <a:pPr marL="0" indent="0">
              <a:buNone/>
            </a:pPr>
            <a:r>
              <a:rPr lang="ru-RU" sz="1200" dirty="0" smtClean="0"/>
              <a:t>Данная программа состоит из одной подпрограммы «Осуществление мероприятий по участию в предупреждении и ликвидации последствий чрезвычайных ситуаций, в том числе по обеспечению безопасности людей на водных объектах, охране их жизни и здоровья».</a:t>
            </a:r>
          </a:p>
          <a:p>
            <a:pPr marL="0" indent="0">
              <a:buNone/>
            </a:pPr>
            <a:endParaRPr lang="ru-RU" sz="1200" dirty="0" smtClean="0"/>
          </a:p>
          <a:p>
            <a:pPr marL="0" indent="0">
              <a:buNone/>
            </a:pPr>
            <a:r>
              <a:rPr lang="ru-RU" sz="1200" dirty="0" smtClean="0"/>
              <a:t>Программа реализуется посредством следующих подпрограмм:</a:t>
            </a:r>
          </a:p>
          <a:p>
            <a:pPr marL="0" indent="0"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85720" y="3500438"/>
          <a:ext cx="8572559" cy="12361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7418"/>
                <a:gridCol w="837919"/>
                <a:gridCol w="837919"/>
                <a:gridCol w="773463"/>
                <a:gridCol w="837920"/>
                <a:gridCol w="837920"/>
              </a:tblGrid>
              <a:tr h="5046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подпрограммы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2018 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(отчет)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Осуществление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мероприятий по участию в предупреждении и ликвидации последствий чрезвычайных ситуация, в том числе по обеспечению безопасности людей на водных объектах, охране их жизни и здоровья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169,3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2 419,0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2 544,1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544,1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544,1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7072298" y="3143248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«Безопасный район»</a:t>
            </a:r>
            <a:endParaRPr lang="ru-RU" sz="20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«Безопасный район»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616068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1200" dirty="0" smtClean="0"/>
          </a:p>
          <a:p>
            <a:pPr>
              <a:buNone/>
            </a:pPr>
            <a:r>
              <a:rPr lang="ru-RU" sz="1200" dirty="0" smtClean="0"/>
              <a:t>Ц</a:t>
            </a:r>
            <a:r>
              <a:rPr lang="x-none" sz="1200" smtClean="0"/>
              <a:t>елевы</a:t>
            </a:r>
            <a:r>
              <a:rPr lang="ru-RU" sz="1200" dirty="0" smtClean="0"/>
              <a:t>е индикаторы (</a:t>
            </a:r>
            <a:r>
              <a:rPr lang="x-none" sz="1200" smtClean="0"/>
              <a:t>показател</a:t>
            </a:r>
            <a:r>
              <a:rPr lang="ru-RU" sz="1200" dirty="0" smtClean="0"/>
              <a:t>и)  про</a:t>
            </a:r>
            <a:r>
              <a:rPr lang="x-none" sz="1200" smtClean="0"/>
              <a:t>граммы</a:t>
            </a:r>
            <a:r>
              <a:rPr lang="ru-RU" sz="1200" dirty="0" smtClean="0"/>
              <a:t>:</a:t>
            </a:r>
            <a:endParaRPr lang="ru-RU" sz="1200" b="1" dirty="0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2" y="2500306"/>
          <a:ext cx="8715440" cy="3049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718"/>
                <a:gridCol w="1065221"/>
                <a:gridCol w="839264"/>
                <a:gridCol w="774705"/>
                <a:gridCol w="839266"/>
                <a:gridCol w="839266"/>
              </a:tblGrid>
              <a:tr h="285752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Наименование показателя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Ед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изм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2019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г.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2020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г.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2021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г.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2022 г.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Повышение полноты охвата населения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средствами оповещения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  тыс.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  чел.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Снижение уровня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правонарушений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на улицах и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в общественных местах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-% к 2013 году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-6,6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-7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-7,5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-8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Повышение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обеспеченности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работников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органов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местного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самоуправления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и муниципальных учреждений средствами индивидуальной защиты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Увеличение объемов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запасов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материальных средств для нужд ГО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и защиты населения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при возникновении ЧС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от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нормативных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70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73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75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75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Количество населения, которое  может быть размещено в пунктах временного размещения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тыс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  чел.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80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83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83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83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Укомплектованность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мест массового отдыха населения у воды средствами спасения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% от нормативного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99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«Развитие транспортной системы Фурмановского муниципального района»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6160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200" dirty="0" smtClean="0"/>
              <a:t>Основной целью реализации программы является увеличение сети автомобильных дорог общего пользования и сохранение их состояния на нормативном уровне, повышение уровня безопасности дорожного движения.</a:t>
            </a:r>
          </a:p>
          <a:p>
            <a:pPr marL="0" indent="0">
              <a:buNone/>
            </a:pPr>
            <a:endParaRPr lang="ru-RU" sz="1200" dirty="0" smtClean="0"/>
          </a:p>
          <a:p>
            <a:pPr marL="0" indent="0">
              <a:buNone/>
            </a:pPr>
            <a:endParaRPr lang="ru-RU" sz="1200" dirty="0" smtClean="0"/>
          </a:p>
          <a:p>
            <a:pPr marL="0" indent="0">
              <a:buNone/>
            </a:pPr>
            <a:r>
              <a:rPr lang="ru-RU" sz="1200" dirty="0" smtClean="0"/>
              <a:t>Программа реализуется посредством следующих подпрограмм:</a:t>
            </a:r>
          </a:p>
          <a:p>
            <a:pPr marL="0" indent="0">
              <a:buNone/>
            </a:pPr>
            <a:endParaRPr lang="ru-RU" sz="1200" dirty="0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2" y="2885440"/>
          <a:ext cx="8715437" cy="770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32"/>
                <a:gridCol w="714380"/>
                <a:gridCol w="857256"/>
                <a:gridCol w="857256"/>
                <a:gridCol w="857256"/>
                <a:gridCol w="857257"/>
              </a:tblGrid>
              <a:tr h="3995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Наименование подпрограммы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2018 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(отчет)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Организация функционирования автомобильных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дорог общего пользования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11 392,8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12 753,5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13 029,8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6 304,0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6 304,0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7143768" y="2571744"/>
            <a:ext cx="2071702" cy="28119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«Развитие транспортной системы Фурмановского муниципального района»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61606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r>
              <a:rPr lang="ru-RU" sz="1200" dirty="0" smtClean="0"/>
              <a:t>Ц</a:t>
            </a:r>
            <a:r>
              <a:rPr lang="x-none" sz="1200" smtClean="0"/>
              <a:t>елевы</a:t>
            </a:r>
            <a:r>
              <a:rPr lang="ru-RU" sz="1200" dirty="0" smtClean="0"/>
              <a:t>е индикаторы (</a:t>
            </a:r>
            <a:r>
              <a:rPr lang="x-none" sz="1200" smtClean="0"/>
              <a:t>показател</a:t>
            </a:r>
            <a:r>
              <a:rPr lang="ru-RU" sz="1200" dirty="0" smtClean="0"/>
              <a:t>и)  про</a:t>
            </a:r>
            <a:r>
              <a:rPr lang="x-none" sz="1200" smtClean="0"/>
              <a:t>граммы</a:t>
            </a:r>
            <a:r>
              <a:rPr lang="ru-RU" sz="1200" dirty="0" smtClean="0"/>
              <a:t>:</a:t>
            </a:r>
            <a:endParaRPr lang="ru-RU" sz="1200" b="1" dirty="0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2" y="2500306"/>
          <a:ext cx="8715440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57784"/>
                <a:gridCol w="928694"/>
                <a:gridCol w="714380"/>
                <a:gridCol w="785818"/>
                <a:gridCol w="714380"/>
                <a:gridCol w="714384"/>
              </a:tblGrid>
              <a:tr h="2857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Показатели и индикаторы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Ед.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изм</a:t>
                      </a: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2019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2020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2021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2022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Протяженность дорог внутри населенных пунктов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Км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84,7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84,7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84,7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84,7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Протяженность дорог между населенными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пунктами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Км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114,5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114,5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114,5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114,5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Основные понятия и термины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Бюджет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это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c1ca28e4dcd1db95f436b527c04cf64d_X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2786058"/>
            <a:ext cx="5036359" cy="33575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«Организация предоставления государственных и муниципальных услуг на базе МКУ «МФЦ»»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6160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/>
              <a:t>Основными целями настоящей программы являются:</a:t>
            </a:r>
          </a:p>
          <a:p>
            <a:r>
              <a:rPr lang="ru-RU" sz="1200" dirty="0" smtClean="0"/>
              <a:t>Упрощение процедур получения физическими и юридическими лицами государственных и муниципальных услуг за счет реализации принципа «одного окна»;</a:t>
            </a:r>
          </a:p>
          <a:p>
            <a:r>
              <a:rPr lang="ru-RU" sz="1200" dirty="0" smtClean="0"/>
              <a:t>Сокращение сроков предоставления государственных и муниципальных услуг;</a:t>
            </a:r>
          </a:p>
          <a:p>
            <a:r>
              <a:rPr lang="ru-RU" sz="1200" dirty="0" smtClean="0"/>
              <a:t>Противодействие коррупции при предоставлении государственных и муниципальных услуг;</a:t>
            </a:r>
          </a:p>
          <a:p>
            <a:r>
              <a:rPr lang="ru-RU" sz="1200" dirty="0" smtClean="0"/>
              <a:t>Повышение качества предоставления государственных и муниципальных услуг;</a:t>
            </a:r>
          </a:p>
          <a:p>
            <a:r>
              <a:rPr lang="ru-RU" sz="1200" dirty="0" smtClean="0"/>
              <a:t>Обеспечение межведомственного информационного взаимодействия при предоставлении государственных и муниципальных услуг.</a:t>
            </a:r>
          </a:p>
          <a:p>
            <a:endParaRPr lang="ru-RU" sz="1200" dirty="0" smtClean="0"/>
          </a:p>
          <a:p>
            <a:endParaRPr lang="ru-RU" sz="1200" dirty="0" smtClean="0"/>
          </a:p>
          <a:p>
            <a:pPr>
              <a:buNone/>
            </a:pPr>
            <a:r>
              <a:rPr lang="ru-RU" sz="1200" dirty="0" smtClean="0"/>
              <a:t>Программа реализуется посредством следующих подпрограмм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85720" y="4214818"/>
          <a:ext cx="8572561" cy="8091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4312"/>
                <a:gridCol w="792088"/>
                <a:gridCol w="864096"/>
                <a:gridCol w="792088"/>
                <a:gridCol w="720080"/>
                <a:gridCol w="829897"/>
              </a:tblGrid>
              <a:tr h="4383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Наименование подпрограммы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2018 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(отчет)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Повышение качества и доступности предоставления государственных и муниципальных услуг на базе МКУ «МФЦ»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7 664,6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8 784,4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9 388,4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6 568,4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6 568,4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7000892" y="3929066"/>
            <a:ext cx="2071702" cy="29202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«Организация предоставления государственных и муниципальных услуг на базе МКУ «МФЦ»»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61606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1200" dirty="0" smtClean="0"/>
          </a:p>
          <a:p>
            <a:pPr>
              <a:buNone/>
            </a:pPr>
            <a:r>
              <a:rPr lang="ru-RU" sz="1200" dirty="0" smtClean="0"/>
              <a:t>Ц</a:t>
            </a:r>
            <a:r>
              <a:rPr lang="x-none" sz="1200" smtClean="0"/>
              <a:t>елевы</a:t>
            </a:r>
            <a:r>
              <a:rPr lang="ru-RU" sz="1200" dirty="0" smtClean="0"/>
              <a:t>е индикаторы (</a:t>
            </a:r>
            <a:r>
              <a:rPr lang="x-none" sz="1200" smtClean="0"/>
              <a:t>показател</a:t>
            </a:r>
            <a:r>
              <a:rPr lang="ru-RU" sz="1200" dirty="0" smtClean="0"/>
              <a:t>и)  про</a:t>
            </a:r>
            <a:r>
              <a:rPr lang="x-none" sz="1200" smtClean="0"/>
              <a:t>граммы</a:t>
            </a:r>
            <a:r>
              <a:rPr lang="ru-RU" sz="1200" dirty="0" smtClean="0"/>
              <a:t>:</a:t>
            </a:r>
            <a:endParaRPr lang="ru-RU" sz="1200" b="1" dirty="0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2" y="2500306"/>
          <a:ext cx="8643998" cy="2263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4198"/>
                <a:gridCol w="883189"/>
                <a:gridCol w="751652"/>
                <a:gridCol w="754761"/>
                <a:gridCol w="714380"/>
                <a:gridCol w="785818"/>
              </a:tblGrid>
              <a:tr h="4246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Наименование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показателя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Ед. измерения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год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год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год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Доля граждан, имеющих доступ к получению государственных и муниципальных услуг по принципу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«одно окно»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90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90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90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90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Количество специалистов,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работающих в режиме «одного окна»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Ед.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Среднее время ожидания заявителем в очереди при предоставлении государственной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и муниципальной услуги (с момента отметки о посещении организации до момента приема заявителя)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Мин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Доля заявителей, удовлетворенных качеством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предоставления на базе МФЦ государственных и муниципальных услуг, от общего количества опрошенных заявителей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95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95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95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95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«Развитие гражданского общества на территории Фурмановского муниципального района»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6160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/>
              <a:t>Реализация мероприятий программы направлена на достижение следующих результатов:</a:t>
            </a:r>
          </a:p>
          <a:p>
            <a:r>
              <a:rPr lang="ru-RU" sz="1200" dirty="0" smtClean="0"/>
              <a:t>развитие гражданского общества и общественного сектора на территории Фурмановского муниципального района;</a:t>
            </a:r>
          </a:p>
          <a:p>
            <a:r>
              <a:rPr lang="ru-RU" sz="1200" dirty="0" smtClean="0"/>
              <a:t>развитие системы сотрудничества органов местного самоуправления и общественного сектора на территории Фурмановского муниципального района;</a:t>
            </a:r>
          </a:p>
          <a:p>
            <a:r>
              <a:rPr lang="ru-RU" sz="1200" dirty="0" smtClean="0"/>
              <a:t>повышение качества и уровня жизни инвалидов, проживающих на территории Фурмановского муниципального района;</a:t>
            </a:r>
          </a:p>
          <a:p>
            <a:r>
              <a:rPr lang="ru-RU" sz="1200" dirty="0" smtClean="0"/>
              <a:t>формирование системы социально-экономической поддержки молодых специалистов для снижения кадрового дефицита в медицинских и образовательных организациях.</a:t>
            </a:r>
          </a:p>
          <a:p>
            <a:pPr marL="0" indent="0">
              <a:buNone/>
            </a:pPr>
            <a:endParaRPr lang="ru-RU" sz="1200" dirty="0" smtClean="0"/>
          </a:p>
          <a:p>
            <a:pPr marL="0" indent="0">
              <a:buNone/>
            </a:pPr>
            <a:r>
              <a:rPr lang="ru-RU" sz="1200" dirty="0" smtClean="0"/>
              <a:t>Программа реализуется посредством следующих подпрограмм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85720" y="4000504"/>
          <a:ext cx="8572561" cy="1726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32"/>
                <a:gridCol w="857256"/>
                <a:gridCol w="785818"/>
                <a:gridCol w="785818"/>
                <a:gridCol w="785818"/>
                <a:gridCol w="785819"/>
              </a:tblGrid>
              <a:tr h="4366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Наименование подпрограммы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2018 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(отчет)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Квалифицированные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кадры Фурмановского муниципального района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497,6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365,6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326,5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268,5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220,7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Создание системы адаптации и реабилитации инвалидов на территории Фурмановского муниципального района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120,0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120,0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200,0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200,0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200,0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Поддержка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социально ориентированных некоммерческих организаций, осуществляющих деятельность на территории Фурмановского муниципального района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200,0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200,0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300,0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300,0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300,0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7072298" y="3643314"/>
            <a:ext cx="2071702" cy="36175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«Развитие гражданского общества на территории Фурмановского муниципального района»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455610"/>
            <a:ext cx="8503920" cy="6160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100" dirty="0" smtClean="0"/>
              <a:t>Ц</a:t>
            </a:r>
            <a:r>
              <a:rPr lang="x-none" sz="1100" smtClean="0"/>
              <a:t>елевы</a:t>
            </a:r>
            <a:r>
              <a:rPr lang="ru-RU" sz="1100" dirty="0" smtClean="0"/>
              <a:t>е индикаторы (</a:t>
            </a:r>
            <a:r>
              <a:rPr lang="x-none" sz="1100" smtClean="0"/>
              <a:t>показател</a:t>
            </a:r>
            <a:r>
              <a:rPr lang="ru-RU" sz="1100" dirty="0" smtClean="0"/>
              <a:t>и)  про</a:t>
            </a:r>
            <a:r>
              <a:rPr lang="x-none" sz="1100" smtClean="0"/>
              <a:t>граммы</a:t>
            </a:r>
            <a:r>
              <a:rPr lang="ru-RU" sz="1100" dirty="0" smtClean="0"/>
              <a:t>:</a:t>
            </a:r>
            <a:endParaRPr lang="ru-RU" sz="1100" b="1" dirty="0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2" y="1714488"/>
          <a:ext cx="8715435" cy="4478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24697"/>
                <a:gridCol w="571504"/>
                <a:gridCol w="428628"/>
                <a:gridCol w="500066"/>
                <a:gridCol w="490540"/>
              </a:tblGrid>
              <a:tr h="2857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Наименование показателя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2019 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2020 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2021 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2022 год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Общее количество социально ориентированных некоммерческих организаций, действующих на территории Фурмановского муниципального района (ед.)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Количество социально ориентированных некоммерческих организаций, получивших финансовую поддержку из бюджета Фурмановского муниципального района (ед.)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Доля жителей Фурмановского муниципального района, вовлечённых в деятельность социально ориентированных некоммерческих организаций (% от общей численности населения района)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5,3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5,3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5,3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5,3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Количество официально зарегистрированных членов некоммерческих социально ориентированных организаций: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- чел.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- % от общей численности населения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1654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4,1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1654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4,1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1654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4,1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1654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4,1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Количество мероприятий, проводимых на территории Фурмановского муниципального района некоммерческими социально ориентированными организациями (ед.)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40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40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40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40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Количество инвалидов, посещающих учреждения дополнительного образования и культуры (% от общего числа посещающих)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Количество инвалидов, участвующих в спортивных и культурно-массовых мероприятиях (% от общего числа участвующих)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79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Количество лиц, получивших финансовую помощь в рамках программы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50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50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50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79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Количество выплачиваемых дополнительных стипендий (ед.)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79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Количество договоров,</a:t>
                      </a:r>
                      <a:r>
                        <a:rPr lang="ru-RU" sz="1100" baseline="0" dirty="0" smtClean="0">
                          <a:latin typeface="Times New Roman"/>
                          <a:ea typeface="Times New Roman"/>
                        </a:rPr>
                        <a:t> заключенных с условием оплаты стоимости обучения (ед.)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79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Количество</a:t>
                      </a:r>
                      <a:r>
                        <a:rPr lang="ru-RU" sz="1100" baseline="0" dirty="0" smtClean="0">
                          <a:latin typeface="Times New Roman"/>
                          <a:ea typeface="Times New Roman"/>
                        </a:rPr>
                        <a:t> единовременных выплат, предоставленных вновь трудоустроенным специалистам (ед.)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79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Среднегодовое</a:t>
                      </a:r>
                      <a:r>
                        <a:rPr lang="ru-RU" sz="1100" baseline="0" dirty="0" smtClean="0">
                          <a:latin typeface="Times New Roman"/>
                          <a:ea typeface="Times New Roman"/>
                        </a:rPr>
                        <a:t> число граждан или обучающихся, заключивших договор целевой подготовки педагога по программе </a:t>
                      </a:r>
                      <a:r>
                        <a:rPr lang="ru-RU" sz="1100" baseline="0" dirty="0" err="1" smtClean="0">
                          <a:latin typeface="Times New Roman"/>
                          <a:ea typeface="Times New Roman"/>
                        </a:rPr>
                        <a:t>бакалавриата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3,0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3,58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3,0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3,0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«Управление муниципальными финансами Фурмановского муниципального района»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700808"/>
            <a:ext cx="8503920" cy="6160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200" dirty="0" smtClean="0"/>
              <a:t>Целью реализации муниципальной программы является обеспечение  сбалансированности и устойчивости бюджетной системы Фурмановского муниципального района.</a:t>
            </a:r>
          </a:p>
          <a:p>
            <a:pPr marL="0" indent="0">
              <a:buNone/>
            </a:pPr>
            <a:endParaRPr lang="ru-RU" sz="1200" dirty="0" smtClean="0"/>
          </a:p>
          <a:p>
            <a:pPr marL="0" indent="0">
              <a:buNone/>
            </a:pPr>
            <a:r>
              <a:rPr lang="ru-RU" sz="1200" dirty="0" smtClean="0"/>
              <a:t>Программа реализуется посредством следующих подпрограмм</a:t>
            </a:r>
          </a:p>
          <a:p>
            <a:pPr marL="0" indent="0">
              <a:buNone/>
            </a:pPr>
            <a:endParaRPr lang="ru-RU" sz="1200" dirty="0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79512" y="2708920"/>
          <a:ext cx="8715434" cy="1193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32"/>
                <a:gridCol w="857256"/>
                <a:gridCol w="928694"/>
                <a:gridCol w="785818"/>
                <a:gridCol w="785818"/>
                <a:gridCol w="785816"/>
              </a:tblGrid>
              <a:tr h="4513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Наименование подпрограммы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2018 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(отчет)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Организация бюджетного процесса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7 955,3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8 820,7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8 866,5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8 644,1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8 644,1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Обеспечение финансирования непредвиденных расходов районного бюджета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990,0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1000,0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500,0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500,0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7072298" y="2348880"/>
            <a:ext cx="2071702" cy="34921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«Управление муниципальными финансами Фурмановского муниципального района»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455610"/>
            <a:ext cx="8503920" cy="61606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1200" dirty="0" smtClean="0"/>
          </a:p>
          <a:p>
            <a:pPr marL="0" indent="0">
              <a:buNone/>
            </a:pPr>
            <a:r>
              <a:rPr lang="ru-RU" sz="1200" dirty="0" smtClean="0"/>
              <a:t>Целевые показатели, характеризующие ожидаемые результаты реализации муниципальной программы: </a:t>
            </a:r>
          </a:p>
          <a:p>
            <a:pPr marL="0" indent="0">
              <a:buNone/>
            </a:pPr>
            <a:endParaRPr lang="ru-RU" sz="1200" dirty="0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2" y="2401568"/>
          <a:ext cx="8715434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718"/>
                <a:gridCol w="1071570"/>
                <a:gridCol w="928694"/>
                <a:gridCol w="785818"/>
                <a:gridCol w="785818"/>
                <a:gridCol w="785816"/>
              </a:tblGrid>
              <a:tr h="2857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Наименование показателя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измерения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год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год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Отношение объема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муниципального долга (за вычетом бюджетных кредитов) к доходам районного бюджета (без учета объема безвозмездных поступлений)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Наличие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простроченной кредиторской задолженности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«Благоустройство Фурмановского муниципального района»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8503920" cy="6160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200" dirty="0" smtClean="0"/>
              <a:t>Основной целью программы является повышение общего уровня благоустройства и санитарного состояния Фурмановского муниципального района.</a:t>
            </a:r>
          </a:p>
          <a:p>
            <a:pPr marL="0" indent="0">
              <a:buNone/>
            </a:pPr>
            <a:endParaRPr lang="ru-RU" sz="1200" dirty="0" smtClean="0"/>
          </a:p>
          <a:p>
            <a:pPr marL="0" indent="0">
              <a:buNone/>
            </a:pPr>
            <a:r>
              <a:rPr lang="ru-RU" sz="1200" dirty="0" smtClean="0"/>
              <a:t>Программа реализуется посредством следующих подпрограмм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2" y="2401568"/>
          <a:ext cx="8715435" cy="1193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77350"/>
                <a:gridCol w="839264"/>
                <a:gridCol w="839264"/>
                <a:gridCol w="710152"/>
                <a:gridCol w="792088"/>
                <a:gridCol w="757317"/>
              </a:tblGrid>
              <a:tr h="4513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Наименование подпрограммы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2018 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(отчет)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Благоустройство территорий общего пользования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109,3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2 353,8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1 800,0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700,0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700,0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Содержание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и благоустройство кладбищ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780,6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828,0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828,0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828,0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828,0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7072330" y="2071678"/>
            <a:ext cx="2071702" cy="27720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«Благоустройство Фурмановского муниципального района»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455610"/>
            <a:ext cx="8503920" cy="61606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1200" dirty="0" smtClean="0"/>
          </a:p>
          <a:p>
            <a:pPr marL="0" indent="0">
              <a:buNone/>
            </a:pPr>
            <a:r>
              <a:rPr lang="ru-RU" sz="1200" dirty="0" smtClean="0"/>
              <a:t>Целевые показатели, характеризующие ожидаемые результаты реализации муниципальной программы: </a:t>
            </a:r>
          </a:p>
          <a:p>
            <a:pPr marL="0" indent="0">
              <a:buNone/>
            </a:pPr>
            <a:endParaRPr lang="ru-RU" sz="1200" dirty="0" smtClean="0"/>
          </a:p>
          <a:p>
            <a:pPr marL="0" indent="0">
              <a:buNone/>
            </a:pPr>
            <a:endParaRPr lang="ru-RU" sz="1200" dirty="0" smtClean="0"/>
          </a:p>
          <a:p>
            <a:pPr marL="0" indent="0">
              <a:buNone/>
            </a:pPr>
            <a:r>
              <a:rPr lang="ru-RU" sz="1200" dirty="0" smtClean="0"/>
              <a:t> </a:t>
            </a:r>
          </a:p>
          <a:p>
            <a:pPr marL="0" indent="0">
              <a:buNone/>
            </a:pPr>
            <a:endParaRPr lang="ru-RU" sz="12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2" y="2401568"/>
          <a:ext cx="8715434" cy="1027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3470"/>
                <a:gridCol w="714380"/>
                <a:gridCol w="928694"/>
                <a:gridCol w="857256"/>
                <a:gridCol w="785818"/>
                <a:gridCol w="785816"/>
              </a:tblGrid>
              <a:tr h="285752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Наименование целевого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индикатора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Ед.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изм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2019 год.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2020 год.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2021 год.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2022 год.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Ликвидация стихийных свалок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м3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2656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2600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2600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2600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Количество отремонтированных колодцев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шт.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«Управление муниципальным имуществом Фурмановского муниципального района»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455610"/>
            <a:ext cx="8503920" cy="6160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/>
              <a:t>Основными целями программы являются: </a:t>
            </a:r>
          </a:p>
          <a:p>
            <a:pPr lvl="0"/>
            <a:r>
              <a:rPr lang="ru-RU" sz="1200" dirty="0" smtClean="0"/>
              <a:t>эффективное управление и распоряжение муниципальным имуществом, увеличение доходов муниципального бюджета на основе эффективного управления муниципальной собственностью.</a:t>
            </a:r>
            <a:endParaRPr lang="en-US" sz="1200" dirty="0" smtClean="0"/>
          </a:p>
          <a:p>
            <a:pPr lvl="0"/>
            <a:endParaRPr lang="en-US" sz="1200" dirty="0" smtClean="0"/>
          </a:p>
          <a:p>
            <a:pPr>
              <a:buNone/>
            </a:pPr>
            <a:r>
              <a:rPr lang="ru-RU" sz="1200" dirty="0" smtClean="0"/>
              <a:t>Программа реализуется посредством следующих подпрограмм</a:t>
            </a:r>
          </a:p>
          <a:p>
            <a:pPr lvl="0">
              <a:buNone/>
            </a:pPr>
            <a:endParaRPr lang="ru-RU" sz="1200" dirty="0" smtClean="0"/>
          </a:p>
          <a:p>
            <a:pPr marL="0" indent="0">
              <a:buNone/>
            </a:pPr>
            <a:r>
              <a:rPr lang="ru-RU" sz="1200" dirty="0" smtClean="0"/>
              <a:t> </a:t>
            </a:r>
          </a:p>
          <a:p>
            <a:pPr marL="0" indent="0">
              <a:buNone/>
            </a:pPr>
            <a:endParaRPr lang="ru-RU" sz="12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2" y="2857496"/>
          <a:ext cx="8750206" cy="798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1558"/>
                <a:gridCol w="894182"/>
                <a:gridCol w="894182"/>
                <a:gridCol w="894182"/>
                <a:gridCol w="958051"/>
                <a:gridCol w="958051"/>
              </a:tblGrid>
              <a:tr h="4274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Наименование подпрограммы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2018 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(отчет)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Управление муниципальным имуществом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1 340,6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2 836,2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2 324,7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2 168,7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2 168,7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7143768" y="2571744"/>
            <a:ext cx="2071702" cy="28119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«Управление муниципальным имуществом Фурмановского муниципального района»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455610"/>
            <a:ext cx="8503920" cy="616068"/>
          </a:xfrm>
        </p:spPr>
        <p:txBody>
          <a:bodyPr>
            <a:noAutofit/>
          </a:bodyPr>
          <a:lstStyle/>
          <a:p>
            <a:pPr lvl="0">
              <a:buNone/>
            </a:pPr>
            <a:endParaRPr lang="ru-RU" sz="1200" dirty="0" smtClean="0"/>
          </a:p>
          <a:p>
            <a:pPr marL="0" indent="0">
              <a:buNone/>
            </a:pPr>
            <a:r>
              <a:rPr lang="ru-RU" sz="1200" dirty="0" smtClean="0"/>
              <a:t>Данная программа состоит из одной подпрограммы «Управление муниципальным имуществом».</a:t>
            </a:r>
          </a:p>
          <a:p>
            <a:pPr lvl="0">
              <a:buNone/>
            </a:pPr>
            <a:endParaRPr lang="ru-RU" sz="1200" dirty="0" smtClean="0"/>
          </a:p>
          <a:p>
            <a:pPr marL="0" indent="0">
              <a:buNone/>
            </a:pPr>
            <a:r>
              <a:rPr lang="ru-RU" sz="1200" dirty="0" smtClean="0"/>
              <a:t>Целевые показатели, характеризующие ожидаемые результаты реализации муниципальной программы: </a:t>
            </a:r>
          </a:p>
          <a:p>
            <a:pPr marL="0" indent="0">
              <a:buNone/>
            </a:pPr>
            <a:endParaRPr lang="ru-RU" sz="12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51520" y="2636912"/>
          <a:ext cx="8678197" cy="2124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7557"/>
                <a:gridCol w="880397"/>
                <a:gridCol w="880397"/>
                <a:gridCol w="943282"/>
                <a:gridCol w="943282"/>
                <a:gridCol w="943282"/>
              </a:tblGrid>
              <a:tr h="2857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Наименование показателя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Ед. изм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2019 г.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2020 г.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2021 г.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2022 г.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Количество объектов муниципального имущества, прошедших техническую инвентаризацию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ед.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Количество объектов муниципального недвижимого имущества (за исключением земельных участков), права на которые зарегистрированы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ед.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Количество объектов муниципального имущества, прошедших независимую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оценку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ед.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Объем поступлений в бюджет Фурмановского муниципального 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района доходов от сдачи в аренду муниципального имущества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тыс.руб.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1265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1330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1397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1397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Основные понятия и термины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57290" y="3071810"/>
            <a:ext cx="28575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Консолидированный бюджет Фурмановского муниципального района </a:t>
            </a:r>
            <a:endParaRPr lang="ru-RU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 rot="10800000" flipV="1">
            <a:off x="4286248" y="2786058"/>
            <a:ext cx="500066" cy="28575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0800000">
            <a:off x="4214810" y="4572008"/>
            <a:ext cx="428628" cy="21431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4" name="TextBox 33"/>
          <p:cNvSpPr txBox="1"/>
          <p:nvPr/>
        </p:nvSpPr>
        <p:spPr>
          <a:xfrm>
            <a:off x="4429124" y="3643314"/>
            <a:ext cx="2286016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cxnSp>
        <p:nvCxnSpPr>
          <p:cNvPr id="16" name="Прямая со стрелкой 15"/>
          <p:cNvCxnSpPr>
            <a:endCxn id="34" idx="1"/>
          </p:cNvCxnSpPr>
          <p:nvPr/>
        </p:nvCxnSpPr>
        <p:spPr>
          <a:xfrm rot="10800000">
            <a:off x="4429124" y="3827980"/>
            <a:ext cx="2286016" cy="296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71480"/>
            <a:ext cx="8534400" cy="487510"/>
          </a:xfrm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chemeClr val="accent1"/>
                </a:solidFill>
              </a:rPr>
              <a:t>Муниципальная программа «Развитие сельского хозяйства и регулирования рынков сельскохозяйственной продукции, сырья и продовольствия Фурмановского муниципального района»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455610"/>
            <a:ext cx="8503920" cy="6160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/>
              <a:t>Основными целями программы являются: </a:t>
            </a:r>
          </a:p>
          <a:p>
            <a:pPr lvl="0"/>
            <a:r>
              <a:rPr lang="ru-RU" sz="1200" dirty="0" smtClean="0"/>
              <a:t>Увеличение производства продукции сельского хозяйства и повышение его конкурентоспособности;</a:t>
            </a:r>
          </a:p>
          <a:p>
            <a:pPr lvl="0"/>
            <a:r>
              <a:rPr lang="ru-RU" sz="1200" dirty="0" smtClean="0"/>
              <a:t>Обеспечение финансовой устойчивости товаропроизводителей агропромышленного комплекса и устойчивого развития сельских территорий;</a:t>
            </a:r>
          </a:p>
          <a:p>
            <a:pPr lvl="0"/>
            <a:r>
              <a:rPr lang="ru-RU" sz="1200" dirty="0" smtClean="0"/>
              <a:t>Воспроизводство и повышение эффективности использования ресурсного потенциала в сельском хозяйстве Фурмановского муниципального района</a:t>
            </a:r>
          </a:p>
          <a:p>
            <a:pPr lvl="0"/>
            <a:endParaRPr lang="ru-RU" sz="1200" dirty="0" smtClean="0"/>
          </a:p>
          <a:p>
            <a:pPr lvl="0">
              <a:buNone/>
            </a:pPr>
            <a:r>
              <a:rPr lang="ru-RU" sz="1200" dirty="0" smtClean="0"/>
              <a:t>Программа реализуется посредством следующих подпрограмм:</a:t>
            </a:r>
          </a:p>
          <a:p>
            <a:pPr lvl="0">
              <a:buNone/>
            </a:pPr>
            <a:endParaRPr lang="ru-RU" sz="1200" dirty="0" smtClean="0"/>
          </a:p>
          <a:p>
            <a:pPr marL="0" indent="0">
              <a:buNone/>
            </a:pPr>
            <a:r>
              <a:rPr lang="ru-RU" sz="1200" dirty="0" smtClean="0"/>
              <a:t> </a:t>
            </a:r>
          </a:p>
          <a:p>
            <a:pPr marL="0" indent="0">
              <a:buNone/>
            </a:pPr>
            <a:endParaRPr lang="ru-RU" sz="12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2" y="3429000"/>
          <a:ext cx="8750207" cy="802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24093"/>
                <a:gridCol w="995958"/>
                <a:gridCol w="995958"/>
                <a:gridCol w="1067099"/>
                <a:gridCol w="1067099"/>
              </a:tblGrid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Наименование подпрограммы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Устойчивое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развитие сельских территорий Фурмановского муниципального района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228,9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643,3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7143768" y="3143248"/>
            <a:ext cx="2071702" cy="28575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71480"/>
            <a:ext cx="8534400" cy="487510"/>
          </a:xfrm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chemeClr val="accent1"/>
                </a:solidFill>
              </a:rPr>
              <a:t>Муниципальная программа «Развитие сельского хозяйства и регулирования рынков сельскохозяйственной продукции, сырья и продовольствия Фурмановского муниципального района на </a:t>
            </a:r>
            <a:r>
              <a:rPr lang="ru-RU" sz="1600" dirty="0" err="1" smtClean="0">
                <a:solidFill>
                  <a:schemeClr val="accent1"/>
                </a:solidFill>
              </a:rPr>
              <a:t>2014-2020гг</a:t>
            </a:r>
            <a:r>
              <a:rPr lang="ru-RU" sz="1600" dirty="0" smtClean="0">
                <a:solidFill>
                  <a:schemeClr val="accent1"/>
                </a:solidFill>
              </a:rPr>
              <a:t>»</a:t>
            </a:r>
            <a:endParaRPr lang="ru-RU" sz="16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1520" y="2276872"/>
          <a:ext cx="8677630" cy="3739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1559"/>
                <a:gridCol w="1092329"/>
                <a:gridCol w="886766"/>
                <a:gridCol w="886766"/>
                <a:gridCol w="950105"/>
                <a:gridCol w="950105"/>
              </a:tblGrid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Наименование показателей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Ед. измерения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Производство валовой продукции в хозяйствах всех категорий в сопоставимых ценах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latin typeface="Times New Roman"/>
                          <a:ea typeface="Times New Roman"/>
                        </a:rPr>
                        <a:t>млн.руб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349,5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359,8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360,0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365,5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Индекс производства продукции сельского хозяйства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в хозяйствах всех категорий в сопоставимых ценах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% к предыдущему году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102,9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103,0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103,0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103,1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Индекс производства продукции растениеводства в сопоставимых ценах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% к предыдущему году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101,6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101,9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102,2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102,5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Индекс производства продукции животноводства в сопоставимых ценах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% к предыдущему году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103,6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103,5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102,8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103,0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Индекс физического объема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инвестиций в основной капитал сельского хозяйства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% к предыдущему году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104,0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105,0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105,0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106,0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Рентабельность сельскохозяйственных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организаций (с учетом субсидий)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34,0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35,0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35,0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36,0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Средняя номинальная заработная плата в сельскохозяйственных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организациях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err="1" smtClean="0">
                          <a:latin typeface="Times New Roman"/>
                          <a:ea typeface="Times New Roman"/>
                        </a:rPr>
                        <a:t>руб</a:t>
                      </a: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13 300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14 800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16 000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17 500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8" name="Содержимое 2"/>
          <p:cNvSpPr txBox="1">
            <a:spLocks/>
          </p:cNvSpPr>
          <p:nvPr/>
        </p:nvSpPr>
        <p:spPr>
          <a:xfrm>
            <a:off x="395536" y="1556792"/>
            <a:ext cx="8503920" cy="61606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Целевые показатели, характеризующие ожидаемые результаты реализации муниципальной программы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71480"/>
            <a:ext cx="8534400" cy="487510"/>
          </a:xfrm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chemeClr val="accent1"/>
                </a:solidFill>
              </a:rPr>
              <a:t>Муниципальная программа «Обеспечение доступным и комфортным жильем населения Фурмановского муниципального района»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455610"/>
            <a:ext cx="8503920" cy="6160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200" dirty="0" smtClean="0"/>
              <a:t>Основной целью программы является содействие улучшению жилищных условий граждан и повышению доступности жилья</a:t>
            </a:r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 smtClean="0"/>
          </a:p>
          <a:p>
            <a:pPr lvl="0">
              <a:buNone/>
            </a:pPr>
            <a:r>
              <a:rPr lang="ru-RU" sz="1200" dirty="0" smtClean="0"/>
              <a:t>Программа реализуется посредством следующих подпрограмм:</a:t>
            </a:r>
          </a:p>
          <a:p>
            <a:pPr lvl="0">
              <a:buNone/>
            </a:pPr>
            <a:endParaRPr lang="ru-RU" sz="1200" dirty="0" smtClean="0"/>
          </a:p>
          <a:p>
            <a:pPr marL="0" indent="0">
              <a:buNone/>
            </a:pPr>
            <a:r>
              <a:rPr lang="ru-RU" sz="1200" dirty="0" smtClean="0"/>
              <a:t> </a:t>
            </a:r>
          </a:p>
          <a:p>
            <a:pPr marL="0" indent="0">
              <a:buNone/>
            </a:pPr>
            <a:endParaRPr lang="ru-RU" sz="12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51522" y="2714620"/>
          <a:ext cx="8678196" cy="2280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7393"/>
                <a:gridCol w="886823"/>
                <a:gridCol w="886823"/>
                <a:gridCol w="886823"/>
                <a:gridCol w="950167"/>
                <a:gridCol w="950167"/>
              </a:tblGrid>
              <a:tr h="4263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Наименование подпрограммы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2018 год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(отчет)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Обеспечение жильем молодых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семей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11 866,7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695,9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73,0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79,8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109,4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Государственная и муниципальная поддержка граждан в сфере ипотечного жилищного кредитования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807,6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1 292,1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398,4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398,4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398,4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Стимулирование развития жилищного строительства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389,0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514,3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50,0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50,0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50,0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Приобретение жилья для детей сирот и детей,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оставшихся без попечения родителей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1 330,0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3 322,3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10 734,6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10 734,6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10 734,6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Развитие газификации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Фурмановского муниципального района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4 270,6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12 679,3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3 287,3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7072330" y="2357430"/>
            <a:ext cx="2071702" cy="27948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71480"/>
            <a:ext cx="8534400" cy="487510"/>
          </a:xfrm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chemeClr val="accent1"/>
                </a:solidFill>
              </a:rPr>
              <a:t>Муниципальная программа «Обеспечение доступным и комфортным жильем населения Фурмановского муниципального района»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455610"/>
            <a:ext cx="8503920" cy="616068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 smtClean="0"/>
          </a:p>
          <a:p>
            <a:pPr lvl="0">
              <a:buNone/>
            </a:pPr>
            <a:r>
              <a:rPr lang="ru-RU" sz="1200" dirty="0" smtClean="0"/>
              <a:t>Целевые показатели, характеризующие ожидаемые результаты реализации муниципальной программы:</a:t>
            </a:r>
          </a:p>
          <a:p>
            <a:pPr marL="0" indent="0">
              <a:buNone/>
            </a:pPr>
            <a:r>
              <a:rPr lang="ru-RU" sz="1200" dirty="0" smtClean="0"/>
              <a:t> </a:t>
            </a:r>
          </a:p>
          <a:p>
            <a:pPr marL="0" indent="0">
              <a:buNone/>
            </a:pPr>
            <a:endParaRPr lang="ru-RU" sz="12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42844" y="2420888"/>
          <a:ext cx="8786874" cy="3185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8955"/>
                <a:gridCol w="897929"/>
                <a:gridCol w="897929"/>
                <a:gridCol w="897929"/>
                <a:gridCol w="962066"/>
                <a:gridCol w="962066"/>
              </a:tblGrid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Наименование показателя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измерения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Количество граждан, семей, получивших свидетельства в целях улучшений жилищных условий, в том числе с помощью ипотечного кредита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Единиц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Годовой объем ввода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жилья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тыс. кв.м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2,5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Уровень газификации природным газом населенных пунктов Фурмановского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муниципального района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Количество проектов внесения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изменений в документы территориального планирования, правил землепользования и застройки муниципальных образований Фурмановского муниципального района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Единиц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Количество разработанной проектной документации на обеспечении инженерной инфраструктурой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земельных участков, предназначенных для бесплатного предоставления (предоставленных) семьям с тремя и более детьми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85720" y="1844824"/>
          <a:ext cx="8504238" cy="43922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1747"/>
                <a:gridCol w="1143008"/>
                <a:gridCol w="857256"/>
                <a:gridCol w="928694"/>
                <a:gridCol w="928694"/>
                <a:gridCol w="804839"/>
              </a:tblGrid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2018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(факт)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2021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2022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</a:tr>
              <a:tr h="2451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Представительный орган местного самоуправления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538,4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674,8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654,1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638,8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638,8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14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Контрольно-счетная комиссия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1 116,9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1 446,4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1 498,1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1 476,8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1 476,8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57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Другие общерайонные мероприятия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2 253,3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2 900,0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484,5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321,0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305,5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Межбюджетные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трансферты бюджетам сельских поселений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13 306,4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10 479,3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11 253,2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1 601,4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1 601,4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63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Расходы в сфере образования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6 089,4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4 924,2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684,2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Исполнение судебных актов по искам к Фурмановскому муниципальному району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208,3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267,8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Организация транспортного обслуживания населения автомобильным транспортом на социально – значимых маршрутах с малой интенсивностью пассажиропотока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2 330,0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4 446,8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5 221,1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5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221,1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5 221,1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Взносы на капитальный ремонт общего имущества многоквартирных домов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65,0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279,1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230,7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213,0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213,0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Осуществление государственных полномочий Ивановской области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933,0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925,8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941,4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870,7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smtClean="0">
                          <a:latin typeface="Times New Roman"/>
                          <a:ea typeface="Times New Roman"/>
                        </a:rPr>
                        <a:t>948,6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Межбюджетные трансферты из бюджетов поселений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 осуществление переданных полномочий по вопросам местного значения поселений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4,0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4,0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4,0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4,0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4,0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Мероприятия по созданию системы – 112 региона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1 013,9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r>
              <a:rPr lang="ru-RU" sz="2000" dirty="0" err="1" smtClean="0">
                <a:solidFill>
                  <a:schemeClr val="accent1"/>
                </a:solidFill>
              </a:rPr>
              <a:t>Непрограммные</a:t>
            </a:r>
            <a:r>
              <a:rPr lang="ru-RU" sz="2000" dirty="0" smtClean="0">
                <a:solidFill>
                  <a:schemeClr val="accent1"/>
                </a:solidFill>
              </a:rPr>
              <a:t> направления деятельности</a:t>
            </a:r>
            <a:endParaRPr lang="ru-RU" sz="2000" dirty="0"/>
          </a:p>
        </p:txBody>
      </p:sp>
      <p:sp>
        <p:nvSpPr>
          <p:cNvPr id="5" name="TextBox 1"/>
          <p:cNvSpPr txBox="1"/>
          <p:nvPr/>
        </p:nvSpPr>
        <p:spPr>
          <a:xfrm>
            <a:off x="7000892" y="1484784"/>
            <a:ext cx="2071702" cy="27435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85720" y="2357430"/>
          <a:ext cx="8504238" cy="13864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1747"/>
                <a:gridCol w="1143008"/>
                <a:gridCol w="857256"/>
                <a:gridCol w="928694"/>
                <a:gridCol w="928694"/>
                <a:gridCol w="804839"/>
              </a:tblGrid>
              <a:tr h="4234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Наименование показателя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2018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год (отчет)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2019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год 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2020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год 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2021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год 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2022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год (план)</a:t>
                      </a:r>
                    </a:p>
                  </a:txBody>
                  <a:tcPr marL="68580" marR="68580" marT="0" marB="0" anchor="ctr"/>
                </a:tc>
              </a:tr>
              <a:tr h="24510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Выплата компенсации части родительской платы за присмотр и уход за детьми  в образовательных организациях, реализующих образовательную программу дошкольного образования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2 320,8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2 317,5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2 833,7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2 833,7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2 833,7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145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Пенсионное обеспечение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753,5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2 824,1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165,6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3 108,9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3 108,9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Публично-нормативные обязательства</a:t>
            </a:r>
            <a:endParaRPr lang="ru-RU" sz="2000" dirty="0"/>
          </a:p>
        </p:txBody>
      </p:sp>
      <p:sp>
        <p:nvSpPr>
          <p:cNvPr id="5" name="TextBox 1"/>
          <p:cNvSpPr txBox="1"/>
          <p:nvPr/>
        </p:nvSpPr>
        <p:spPr>
          <a:xfrm>
            <a:off x="7000892" y="2071678"/>
            <a:ext cx="2071702" cy="27720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Основные понятия и термины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Основные понятия и термины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Выплачиваемые из бюджета денежные средства называются </a:t>
            </a:r>
            <a:r>
              <a:rPr lang="ru-RU" b="1" dirty="0" smtClean="0"/>
              <a:t>расходами </a:t>
            </a:r>
            <a:r>
              <a:rPr lang="ru-RU" dirty="0" smtClean="0"/>
              <a:t>бюджета.</a:t>
            </a:r>
          </a:p>
          <a:p>
            <a:endParaRPr lang="ru-RU" dirty="0"/>
          </a:p>
        </p:txBody>
      </p:sp>
      <p:pic>
        <p:nvPicPr>
          <p:cNvPr id="4" name="Рисунок 3" descr="budget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2571744"/>
            <a:ext cx="5443566" cy="33024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Основные понятия и термины</a:t>
            </a:r>
            <a:endParaRPr lang="ru-RU" dirty="0"/>
          </a:p>
        </p:txBody>
      </p:sp>
      <p:pic>
        <p:nvPicPr>
          <p:cNvPr id="4" name="Содержимое 3" descr="Рисунок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928926" y="3571876"/>
            <a:ext cx="3396887" cy="2071702"/>
          </a:xfrm>
        </p:spPr>
      </p:pic>
      <p:sp>
        <p:nvSpPr>
          <p:cNvPr id="5" name="TextBox 4"/>
          <p:cNvSpPr txBox="1"/>
          <p:nvPr/>
        </p:nvSpPr>
        <p:spPr>
          <a:xfrm>
            <a:off x="6286512" y="2000240"/>
            <a:ext cx="23574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alt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сли расходная часть бюджета превышает доходную, то бюджет формируется с</a:t>
            </a:r>
          </a:p>
          <a:p>
            <a:pPr algn="ctr"/>
            <a:r>
              <a:rPr lang="ru-RU" alt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ДЕФИЦИТОМ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0034" y="2071678"/>
            <a:ext cx="23574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alt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ревышение доходов над расходами образует положительный остаток бюджета </a:t>
            </a:r>
          </a:p>
          <a:p>
            <a:pPr algn="ctr"/>
            <a:r>
              <a:rPr lang="ru-RU" altLang="ru-RU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ПРОФИЦИТ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Основные понятия и термины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endParaRPr lang="ru-RU" sz="1600" b="1" dirty="0" smtClean="0"/>
          </a:p>
          <a:p>
            <a:r>
              <a:rPr lang="ru-RU" sz="1600" b="1" dirty="0" smtClean="0"/>
              <a:t>Муниципальный долг </a:t>
            </a:r>
            <a:r>
              <a:rPr lang="ru-RU" sz="1600" dirty="0" smtClean="0"/>
              <a:t>– обязательства, возникающие из муниципальных заимствований, гарантий по обязательствам третьих лиц, другие обязательства в соответствии с видами долговых обязательств, принятые на себя муниципальным образованием. </a:t>
            </a:r>
          </a:p>
          <a:p>
            <a:r>
              <a:rPr lang="ru-RU" sz="1600" b="1" dirty="0" smtClean="0"/>
              <a:t>Межбюджетные трансферты </a:t>
            </a:r>
            <a:r>
              <a:rPr lang="ru-RU" sz="1600" dirty="0" smtClean="0"/>
              <a:t>– средства, предоставляемые одним бюджетом бюджетной системы Российской Федерации другому бюджету Российской Федерации.</a:t>
            </a:r>
          </a:p>
          <a:p>
            <a:r>
              <a:rPr lang="ru-RU" sz="1600" b="1" dirty="0" smtClean="0"/>
              <a:t>Дотации </a:t>
            </a:r>
            <a:r>
              <a:rPr lang="ru-RU" sz="1600" dirty="0" smtClean="0"/>
              <a:t>– межбюджетные трансферты, предоставляемые на безвозмездной и безвозвратной основе без установления направлений и (или) условий их использования.</a:t>
            </a:r>
          </a:p>
          <a:p>
            <a:r>
              <a:rPr lang="ru-RU" sz="1600" b="1" dirty="0" smtClean="0"/>
              <a:t>Муниципальная программа </a:t>
            </a:r>
            <a:r>
              <a:rPr lang="ru-RU" sz="1600" dirty="0" smtClean="0"/>
              <a:t>– комплекс мероприятий, увязанных по ресурсам, срокам и исполнителям, направленных на достижение целей социально-экономического развития Фурмановского муниципального района в определенной сфере.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фициальная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  <a:fontScheme name="Официальная">
    <a:majorFont>
      <a:latin typeface="Georgia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Georgia"/>
      <a:ea typeface=""/>
      <a:cs typeface=""/>
      <a:font script="Jpan" typeface="ＭＳ Ｐ明朝"/>
      <a:font script="Hang" typeface="바탕"/>
      <a:font script="Hans" typeface="方正舒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Официальная">
    <a:fillStyleLst>
      <a:solidFill>
        <a:schemeClr val="phClr"/>
      </a:solidFill>
      <a:solidFill>
        <a:schemeClr val="phClr">
          <a:tint val="45000"/>
        </a:schemeClr>
      </a:solidFill>
      <a:solidFill>
        <a:schemeClr val="phClr">
          <a:tint val="95000"/>
        </a:schemeClr>
      </a:solidFill>
    </a:fillStyleLst>
    <a:lnStyleLst>
      <a:ln w="9525" cap="flat" cmpd="sng" algn="ctr">
        <a:solidFill>
          <a:schemeClr val="phClr"/>
        </a:solidFill>
        <a:prstDash val="solid"/>
      </a:ln>
      <a:ln w="11429" cap="flat" cmpd="sng" algn="ctr">
        <a:solidFill>
          <a:schemeClr val="phClr"/>
        </a:solidFill>
        <a:prstDash val="sysDash"/>
      </a:ln>
      <a:ln w="200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4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phClr">
              <a:shade val="70000"/>
              <a:satMod val="105000"/>
            </a:schemeClr>
          </a:contourClr>
        </a:sp3d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phClr"/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70000"/>
              <a:satMod val="115000"/>
            </a:schemeClr>
            <a:schemeClr val="phClr">
              <a:tint val="85000"/>
            </a:schemeClr>
          </a:duotone>
        </a:blip>
        <a:tile tx="0" ty="0" sx="85000" sy="85000" flip="none" algn="tl"/>
      </a:blipFill>
      <a:blipFill>
        <a:blip xmlns:r="http://schemas.openxmlformats.org/officeDocument/2006/relationships" r:embed="rId2">
          <a:duotone>
            <a:schemeClr val="phClr">
              <a:shade val="65000"/>
              <a:satMod val="115000"/>
            </a:schemeClr>
            <a:schemeClr val="phClr">
              <a:tint val="85000"/>
            </a:schemeClr>
          </a:duotone>
        </a:blip>
        <a:tile tx="0" ty="0" sx="65000" sy="65000" flip="none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Официальная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  <a:fontScheme name="Официальная">
    <a:majorFont>
      <a:latin typeface="Georgia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Georgia"/>
      <a:ea typeface=""/>
      <a:cs typeface=""/>
      <a:font script="Jpan" typeface="ＭＳ Ｐ明朝"/>
      <a:font script="Hang" typeface="바탕"/>
      <a:font script="Hans" typeface="方正舒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Официальная">
    <a:fillStyleLst>
      <a:solidFill>
        <a:schemeClr val="phClr"/>
      </a:solidFill>
      <a:solidFill>
        <a:schemeClr val="phClr">
          <a:tint val="45000"/>
        </a:schemeClr>
      </a:solidFill>
      <a:solidFill>
        <a:schemeClr val="phClr">
          <a:tint val="95000"/>
        </a:schemeClr>
      </a:solidFill>
    </a:fillStyleLst>
    <a:lnStyleLst>
      <a:ln w="9525" cap="flat" cmpd="sng" algn="ctr">
        <a:solidFill>
          <a:schemeClr val="phClr"/>
        </a:solidFill>
        <a:prstDash val="solid"/>
      </a:ln>
      <a:ln w="11429" cap="flat" cmpd="sng" algn="ctr">
        <a:solidFill>
          <a:schemeClr val="phClr"/>
        </a:solidFill>
        <a:prstDash val="sysDash"/>
      </a:ln>
      <a:ln w="200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4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phClr">
              <a:shade val="70000"/>
              <a:satMod val="105000"/>
            </a:schemeClr>
          </a:contourClr>
        </a:sp3d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phClr"/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70000"/>
              <a:satMod val="115000"/>
            </a:schemeClr>
            <a:schemeClr val="phClr">
              <a:tint val="85000"/>
            </a:schemeClr>
          </a:duotone>
        </a:blip>
        <a:tile tx="0" ty="0" sx="85000" sy="85000" flip="none" algn="tl"/>
      </a:blipFill>
      <a:blipFill>
        <a:blip xmlns:r="http://schemas.openxmlformats.org/officeDocument/2006/relationships" r:embed="rId2">
          <a:duotone>
            <a:schemeClr val="phClr">
              <a:shade val="65000"/>
              <a:satMod val="115000"/>
            </a:schemeClr>
            <a:schemeClr val="phClr">
              <a:tint val="85000"/>
            </a:schemeClr>
          </a:duotone>
        </a:blip>
        <a:tile tx="0" ty="0" sx="65000" sy="65000" flip="none" algn="tl"/>
      </a:blipFill>
    </a:bgFillStyleLst>
  </a:fmtScheme>
</a:themeOverride>
</file>

<file path=ppt/theme/themeOverride3.xml><?xml version="1.0" encoding="utf-8"?>
<a:themeOverride xmlns:a="http://schemas.openxmlformats.org/drawingml/2006/main">
  <a:clrScheme name="Официальная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  <a:fontScheme name="Официальная">
    <a:majorFont>
      <a:latin typeface="Georgia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Georgia"/>
      <a:ea typeface=""/>
      <a:cs typeface=""/>
      <a:font script="Jpan" typeface="ＭＳ Ｐ明朝"/>
      <a:font script="Hang" typeface="바탕"/>
      <a:font script="Hans" typeface="方正舒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Официальная">
    <a:fillStyleLst>
      <a:solidFill>
        <a:schemeClr val="phClr"/>
      </a:solidFill>
      <a:solidFill>
        <a:schemeClr val="phClr">
          <a:tint val="45000"/>
        </a:schemeClr>
      </a:solidFill>
      <a:solidFill>
        <a:schemeClr val="phClr">
          <a:tint val="95000"/>
        </a:schemeClr>
      </a:solidFill>
    </a:fillStyleLst>
    <a:lnStyleLst>
      <a:ln w="9525" cap="flat" cmpd="sng" algn="ctr">
        <a:solidFill>
          <a:schemeClr val="phClr"/>
        </a:solidFill>
        <a:prstDash val="solid"/>
      </a:ln>
      <a:ln w="11429" cap="flat" cmpd="sng" algn="ctr">
        <a:solidFill>
          <a:schemeClr val="phClr"/>
        </a:solidFill>
        <a:prstDash val="sysDash"/>
      </a:ln>
      <a:ln w="200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4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phClr">
              <a:shade val="70000"/>
              <a:satMod val="105000"/>
            </a:schemeClr>
          </a:contourClr>
        </a:sp3d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phClr"/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70000"/>
              <a:satMod val="115000"/>
            </a:schemeClr>
            <a:schemeClr val="phClr">
              <a:tint val="85000"/>
            </a:schemeClr>
          </a:duotone>
        </a:blip>
        <a:tile tx="0" ty="0" sx="85000" sy="85000" flip="none" algn="tl"/>
      </a:blipFill>
      <a:blipFill>
        <a:blip xmlns:r="http://schemas.openxmlformats.org/officeDocument/2006/relationships" r:embed="rId2">
          <a:duotone>
            <a:schemeClr val="phClr">
              <a:shade val="65000"/>
              <a:satMod val="115000"/>
            </a:schemeClr>
            <a:schemeClr val="phClr">
              <a:tint val="85000"/>
            </a:schemeClr>
          </a:duotone>
        </a:blip>
        <a:tile tx="0" ty="0" sx="65000" sy="65000" flip="none" algn="tl"/>
      </a:blipFill>
    </a:bgFillStyleLst>
  </a:fmtScheme>
</a:themeOverride>
</file>

<file path=ppt/theme/themeOverride4.xml><?xml version="1.0" encoding="utf-8"?>
<a:themeOverride xmlns:a="http://schemas.openxmlformats.org/drawingml/2006/main">
  <a:clrScheme name="Официальная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  <a:fontScheme name="Официальная">
    <a:majorFont>
      <a:latin typeface="Georgia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Georgia"/>
      <a:ea typeface=""/>
      <a:cs typeface=""/>
      <a:font script="Jpan" typeface="ＭＳ Ｐ明朝"/>
      <a:font script="Hang" typeface="바탕"/>
      <a:font script="Hans" typeface="方正舒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Официальная">
    <a:fillStyleLst>
      <a:solidFill>
        <a:schemeClr val="phClr"/>
      </a:solidFill>
      <a:solidFill>
        <a:schemeClr val="phClr">
          <a:tint val="45000"/>
        </a:schemeClr>
      </a:solidFill>
      <a:solidFill>
        <a:schemeClr val="phClr">
          <a:tint val="95000"/>
        </a:schemeClr>
      </a:solidFill>
    </a:fillStyleLst>
    <a:lnStyleLst>
      <a:ln w="9525" cap="flat" cmpd="sng" algn="ctr">
        <a:solidFill>
          <a:schemeClr val="phClr"/>
        </a:solidFill>
        <a:prstDash val="solid"/>
      </a:ln>
      <a:ln w="11429" cap="flat" cmpd="sng" algn="ctr">
        <a:solidFill>
          <a:schemeClr val="phClr"/>
        </a:solidFill>
        <a:prstDash val="sysDash"/>
      </a:ln>
      <a:ln w="200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4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phClr">
              <a:shade val="70000"/>
              <a:satMod val="105000"/>
            </a:schemeClr>
          </a:contourClr>
        </a:sp3d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phClr"/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70000"/>
              <a:satMod val="115000"/>
            </a:schemeClr>
            <a:schemeClr val="phClr">
              <a:tint val="85000"/>
            </a:schemeClr>
          </a:duotone>
        </a:blip>
        <a:tile tx="0" ty="0" sx="85000" sy="85000" flip="none" algn="tl"/>
      </a:blipFill>
      <a:blipFill>
        <a:blip xmlns:r="http://schemas.openxmlformats.org/officeDocument/2006/relationships" r:embed="rId2">
          <a:duotone>
            <a:schemeClr val="phClr">
              <a:shade val="65000"/>
              <a:satMod val="115000"/>
            </a:schemeClr>
            <a:schemeClr val="phClr">
              <a:tint val="85000"/>
            </a:schemeClr>
          </a:duotone>
        </a:blip>
        <a:tile tx="0" ty="0" sx="65000" sy="65000" flip="none" algn="tl"/>
      </a:blipFill>
    </a:bgFillStyleLst>
  </a:fmtScheme>
</a:themeOverride>
</file>

<file path=ppt/theme/themeOverride5.xml><?xml version="1.0" encoding="utf-8"?>
<a:themeOverride xmlns:a="http://schemas.openxmlformats.org/drawingml/2006/main">
  <a:clrScheme name="Официальная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  <a:fontScheme name="Официальная">
    <a:majorFont>
      <a:latin typeface="Georgia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Georgia"/>
      <a:ea typeface=""/>
      <a:cs typeface=""/>
      <a:font script="Jpan" typeface="ＭＳ Ｐ明朝"/>
      <a:font script="Hang" typeface="바탕"/>
      <a:font script="Hans" typeface="方正舒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Официальная">
    <a:fillStyleLst>
      <a:solidFill>
        <a:schemeClr val="phClr"/>
      </a:solidFill>
      <a:solidFill>
        <a:schemeClr val="phClr">
          <a:tint val="45000"/>
        </a:schemeClr>
      </a:solidFill>
      <a:solidFill>
        <a:schemeClr val="phClr">
          <a:tint val="95000"/>
        </a:schemeClr>
      </a:solidFill>
    </a:fillStyleLst>
    <a:lnStyleLst>
      <a:ln w="9525" cap="flat" cmpd="sng" algn="ctr">
        <a:solidFill>
          <a:schemeClr val="phClr"/>
        </a:solidFill>
        <a:prstDash val="solid"/>
      </a:ln>
      <a:ln w="11429" cap="flat" cmpd="sng" algn="ctr">
        <a:solidFill>
          <a:schemeClr val="phClr"/>
        </a:solidFill>
        <a:prstDash val="sysDash"/>
      </a:ln>
      <a:ln w="200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4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phClr">
              <a:shade val="70000"/>
              <a:satMod val="105000"/>
            </a:schemeClr>
          </a:contourClr>
        </a:sp3d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phClr"/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70000"/>
              <a:satMod val="115000"/>
            </a:schemeClr>
            <a:schemeClr val="phClr">
              <a:tint val="85000"/>
            </a:schemeClr>
          </a:duotone>
        </a:blip>
        <a:tile tx="0" ty="0" sx="85000" sy="85000" flip="none" algn="tl"/>
      </a:blipFill>
      <a:blipFill>
        <a:blip xmlns:r="http://schemas.openxmlformats.org/officeDocument/2006/relationships" r:embed="rId2">
          <a:duotone>
            <a:schemeClr val="phClr">
              <a:shade val="65000"/>
              <a:satMod val="115000"/>
            </a:schemeClr>
            <a:schemeClr val="phClr">
              <a:tint val="85000"/>
            </a:schemeClr>
          </a:duotone>
        </a:blip>
        <a:tile tx="0" ty="0" sx="65000" sy="65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821</TotalTime>
  <Words>6159</Words>
  <Application>Microsoft Office PowerPoint</Application>
  <PresentationFormat>Экран (4:3)</PresentationFormat>
  <Paragraphs>1832</Paragraphs>
  <Slides>55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55</vt:i4>
      </vt:variant>
    </vt:vector>
  </HeadingPairs>
  <TitlesOfParts>
    <vt:vector size="56" baseType="lpstr">
      <vt:lpstr>Официальная</vt:lpstr>
      <vt:lpstr>«Бюджет для граждан» к Решению Совета Фурмановского муниципального района от 19.12.2019 №120 «О бюджете Фурмановского муниципального района на 2020 год и на плановый период 2021 и 2022 годов»</vt:lpstr>
      <vt:lpstr>Уважаемые жители Фурмановского района!</vt:lpstr>
      <vt:lpstr>Фурмановский муниципальный район</vt:lpstr>
      <vt:lpstr>Основные понятия и термины</vt:lpstr>
      <vt:lpstr>Основные понятия и термины</vt:lpstr>
      <vt:lpstr>Основные понятия и термины</vt:lpstr>
      <vt:lpstr>Основные понятия и термины</vt:lpstr>
      <vt:lpstr>Основные понятия и термины</vt:lpstr>
      <vt:lpstr>Основные понятия и термины</vt:lpstr>
      <vt:lpstr>Бюджетная и налоговая политика</vt:lpstr>
      <vt:lpstr>Основные показатели прогноза социально-экономического развития района</vt:lpstr>
      <vt:lpstr>Консолидированный бюджет Фурмановского муниципального района</vt:lpstr>
      <vt:lpstr>Бюджет Фурмановского муниципального района</vt:lpstr>
      <vt:lpstr>Доходы</vt:lpstr>
      <vt:lpstr>Объем и структура доходов бюджета Фурмановского муниципального района</vt:lpstr>
      <vt:lpstr>Структура доходов на 2020 год</vt:lpstr>
      <vt:lpstr>Структура доходов на 2021 год</vt:lpstr>
      <vt:lpstr>Структура доходов на 2022 год</vt:lpstr>
      <vt:lpstr>Межбюджетные трансферты</vt:lpstr>
      <vt:lpstr>Налоговые и неналоговые доходы бюджета</vt:lpstr>
      <vt:lpstr>Расходы</vt:lpstr>
      <vt:lpstr>Расходы по разделам и подразделам классификации расходов бюджета</vt:lpstr>
      <vt:lpstr>Слайд 23</vt:lpstr>
      <vt:lpstr>Слайд 24</vt:lpstr>
      <vt:lpstr>Слайд 25</vt:lpstr>
      <vt:lpstr>Слайд 26</vt:lpstr>
      <vt:lpstr>Расходы бюджета в разрезе муниципальных программ</vt:lpstr>
      <vt:lpstr>Муниципальная программа «Развитие образования Фурмановского муниципального района</vt:lpstr>
      <vt:lpstr>Муниципальная программа «Развитие образования Фурмановского муниципального района»</vt:lpstr>
      <vt:lpstr>Муниципальная программа «Развитие культуры Фурмановского муниципального района»</vt:lpstr>
      <vt:lpstr>Муниципальная программа «Забота и поддержка»</vt:lpstr>
      <vt:lpstr>Муниципальная программа «Совершенствование местного самоуправления Фурмановского муниципального района»</vt:lpstr>
      <vt:lpstr>Муниципальная программа «Совершенствование местного самоуправления Фурмановского муниципального района»</vt:lpstr>
      <vt:lpstr>Муниципальная программа «Земельные отношения Фурмановского муниципального района»</vt:lpstr>
      <vt:lpstr>Муниципальная программа «Земельные отношения Фурмановского муниципального района»</vt:lpstr>
      <vt:lpstr>Муниципальная программа «Безопасный район»</vt:lpstr>
      <vt:lpstr>Муниципальная программа «Безопасный район»</vt:lpstr>
      <vt:lpstr>Муниципальная программа «Развитие транспортной системы Фурмановского муниципального района»</vt:lpstr>
      <vt:lpstr>Муниципальная программа «Развитие транспортной системы Фурмановского муниципального района»</vt:lpstr>
      <vt:lpstr>Муниципальная программа «Организация предоставления государственных и муниципальных услуг на базе МКУ «МФЦ»»</vt:lpstr>
      <vt:lpstr>Муниципальная программа «Организация предоставления государственных и муниципальных услуг на базе МКУ «МФЦ»»</vt:lpstr>
      <vt:lpstr>Муниципальная программа «Развитие гражданского общества на территории Фурмановского муниципального района»</vt:lpstr>
      <vt:lpstr>Муниципальная программа «Развитие гражданского общества на территории Фурмановского муниципального района»</vt:lpstr>
      <vt:lpstr>Муниципальная программа «Управление муниципальными финансами Фурмановского муниципального района»</vt:lpstr>
      <vt:lpstr>Муниципальная программа «Управление муниципальными финансами Фурмановского муниципального района»</vt:lpstr>
      <vt:lpstr>Муниципальная программа «Благоустройство Фурмановского муниципального района»</vt:lpstr>
      <vt:lpstr>Муниципальная программа «Благоустройство Фурмановского муниципального района»</vt:lpstr>
      <vt:lpstr>Муниципальная программа «Управление муниципальным имуществом Фурмановского муниципального района»</vt:lpstr>
      <vt:lpstr>Муниципальная программа «Управление муниципальным имуществом Фурмановского муниципального района»</vt:lpstr>
      <vt:lpstr>Муниципальная программа «Развитие сельского хозяйства и регулирования рынков сельскохозяйственной продукции, сырья и продовольствия Фурмановского муниципального района»</vt:lpstr>
      <vt:lpstr>Муниципальная программа «Развитие сельского хозяйства и регулирования рынков сельскохозяйственной продукции, сырья и продовольствия Фурмановского муниципального района на 2014-2020гг»</vt:lpstr>
      <vt:lpstr>Муниципальная программа «Обеспечение доступным и комфортным жильем населения Фурмановского муниципального района»</vt:lpstr>
      <vt:lpstr>Муниципальная программа «Обеспечение доступным и комфортным жильем населения Фурмановского муниципального района»</vt:lpstr>
      <vt:lpstr>Непрограммные направления деятельности</vt:lpstr>
      <vt:lpstr>Публично-нормативные обязательства</vt:lpstr>
    </vt:vector>
  </TitlesOfParts>
  <Company>fofurmanov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2016г</dc:title>
  <dc:creator>admin</dc:creator>
  <cp:lastModifiedBy>Microsoft</cp:lastModifiedBy>
  <cp:revision>315</cp:revision>
  <dcterms:created xsi:type="dcterms:W3CDTF">2016-06-22T11:14:51Z</dcterms:created>
  <dcterms:modified xsi:type="dcterms:W3CDTF">2020-03-12T10:45:50Z</dcterms:modified>
</cp:coreProperties>
</file>